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36"/>
  </p:notesMasterIdLst>
  <p:handoutMasterIdLst>
    <p:handoutMasterId r:id="rId37"/>
  </p:handoutMasterIdLst>
  <p:sldIdLst>
    <p:sldId id="263" r:id="rId2"/>
    <p:sldId id="302" r:id="rId3"/>
    <p:sldId id="318" r:id="rId4"/>
    <p:sldId id="319" r:id="rId5"/>
    <p:sldId id="320" r:id="rId6"/>
    <p:sldId id="321" r:id="rId7"/>
    <p:sldId id="322" r:id="rId8"/>
    <p:sldId id="323" r:id="rId9"/>
    <p:sldId id="324" r:id="rId10"/>
    <p:sldId id="325" r:id="rId11"/>
    <p:sldId id="327" r:id="rId12"/>
    <p:sldId id="328" r:id="rId13"/>
    <p:sldId id="329" r:id="rId14"/>
    <p:sldId id="351" r:id="rId15"/>
    <p:sldId id="352" r:id="rId16"/>
    <p:sldId id="355" r:id="rId17"/>
    <p:sldId id="356" r:id="rId18"/>
    <p:sldId id="334" r:id="rId19"/>
    <p:sldId id="335" r:id="rId20"/>
    <p:sldId id="336" r:id="rId21"/>
    <p:sldId id="337" r:id="rId22"/>
    <p:sldId id="338" r:id="rId23"/>
    <p:sldId id="339" r:id="rId24"/>
    <p:sldId id="340" r:id="rId25"/>
    <p:sldId id="341" r:id="rId26"/>
    <p:sldId id="342" r:id="rId27"/>
    <p:sldId id="343" r:id="rId28"/>
    <p:sldId id="344" r:id="rId29"/>
    <p:sldId id="354" r:id="rId30"/>
    <p:sldId id="353" r:id="rId31"/>
    <p:sldId id="288" r:id="rId32"/>
    <p:sldId id="290" r:id="rId33"/>
    <p:sldId id="289" r:id="rId34"/>
    <p:sldId id="291"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7E3E"/>
    <a:srgbClr val="6BA13C"/>
    <a:srgbClr val="447485"/>
    <a:srgbClr val="EF98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49" autoAdjust="0"/>
  </p:normalViewPr>
  <p:slideViewPr>
    <p:cSldViewPr snapToGrid="0">
      <p:cViewPr varScale="1">
        <p:scale>
          <a:sx n="64" d="100"/>
          <a:sy n="64" d="100"/>
        </p:scale>
        <p:origin x="1590" y="78"/>
      </p:cViewPr>
      <p:guideLst/>
    </p:cSldViewPr>
  </p:slideViewPr>
  <p:outlineViewPr>
    <p:cViewPr>
      <p:scale>
        <a:sx n="33" d="100"/>
        <a:sy n="33" d="100"/>
      </p:scale>
      <p:origin x="0" y="-10974"/>
    </p:cViewPr>
  </p:outlineViewPr>
  <p:notesTextViewPr>
    <p:cViewPr>
      <p:scale>
        <a:sx n="1" d="1"/>
        <a:sy n="1" d="1"/>
      </p:scale>
      <p:origin x="0" y="0"/>
    </p:cViewPr>
  </p:notesTextViewPr>
  <p:sorterViewPr>
    <p:cViewPr>
      <p:scale>
        <a:sx n="100" d="100"/>
        <a:sy n="100" d="100"/>
      </p:scale>
      <p:origin x="0" y="-8070"/>
    </p:cViewPr>
  </p:sorterViewPr>
  <p:notesViewPr>
    <p:cSldViewPr snapToGrid="0">
      <p:cViewPr varScale="1">
        <p:scale>
          <a:sx n="52" d="100"/>
          <a:sy n="52" d="100"/>
        </p:scale>
        <p:origin x="294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15D0C03-2608-441A-8B41-188459FE491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z="1000" dirty="0">
                <a:effectLst/>
                <a:latin typeface="Verdana" panose="020B0604030504040204" pitchFamily="34" charset="0"/>
                <a:ea typeface="Verdana" panose="020B0604030504040204" pitchFamily="34" charset="0"/>
              </a:rPr>
              <a:t>©</a:t>
            </a:r>
            <a:r>
              <a:rPr lang="en-US" sz="1000" dirty="0">
                <a:effectLst/>
                <a:latin typeface="Verdana" panose="020B0604030504040204" pitchFamily="34" charset="0"/>
                <a:ea typeface="Verdana" panose="020B0604030504040204" pitchFamily="34" charset="0"/>
                <a:cs typeface="Times New Roman" panose="02020603050405020304" pitchFamily="18" charset="0"/>
              </a:rPr>
              <a:t>2020 Nutritional Weight &amp; Wellness, Inc.</a:t>
            </a:r>
            <a:endParaRPr lang="en-US" sz="1000" dirty="0">
              <a:latin typeface="Verdana" panose="020B0604030504040204" pitchFamily="34" charset="0"/>
              <a:ea typeface="Verdana" panose="020B0604030504040204" pitchFamily="34" charset="0"/>
            </a:endParaRPr>
          </a:p>
        </p:txBody>
      </p:sp>
      <p:sp>
        <p:nvSpPr>
          <p:cNvPr id="3" name="Slide Number Placeholder 2">
            <a:extLst>
              <a:ext uri="{FF2B5EF4-FFF2-40B4-BE49-F238E27FC236}">
                <a16:creationId xmlns:a16="http://schemas.microsoft.com/office/drawing/2014/main" id="{BF405BFF-09D9-4E1D-8FEA-8B0BA74629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80773C-5F85-4988-BCF0-C4CA11D2C05F}" type="slidenum">
              <a:rPr lang="en-US" smtClean="0">
                <a:latin typeface="Verdana" panose="020B0604030504040204" pitchFamily="34" charset="0"/>
                <a:ea typeface="Verdana" panose="020B0604030504040204" pitchFamily="34" charset="0"/>
              </a:rPr>
              <a:t>‹#›</a:t>
            </a:fld>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4008123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888B44-D7D4-4BF0-BC7E-234B97BFEC13}" type="datetimeFigureOut">
              <a:rPr lang="en-US" smtClean="0"/>
              <a:t>8/12/2020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©2020 Nutritional Weight &amp; Wellness, Inc.</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53778E-739F-4C42-8CFA-940E4A5C90FC}" type="slidenum">
              <a:rPr lang="en-US" smtClean="0"/>
              <a:t>‹#›</a:t>
            </a:fld>
            <a:endParaRPr lang="en-US"/>
          </a:p>
        </p:txBody>
      </p:sp>
    </p:spTree>
    <p:extLst>
      <p:ext uri="{BB962C8B-B14F-4D97-AF65-F5344CB8AC3E}">
        <p14:creationId xmlns:p14="http://schemas.microsoft.com/office/powerpoint/2010/main" val="302103621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bg>
      <p:bgRef idx="1001">
        <a:schemeClr val="bg2"/>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FA275-FB03-47B0-864A-3A556BA3D971}"/>
              </a:ext>
            </a:extLst>
          </p:cNvPr>
          <p:cNvSpPr/>
          <p:nvPr userDrawn="1"/>
        </p:nvSpPr>
        <p:spPr>
          <a:xfrm>
            <a:off x="4612516" y="0"/>
            <a:ext cx="4531484" cy="6858000"/>
          </a:xfrm>
          <a:prstGeom prst="rect">
            <a:avLst/>
          </a:prstGeom>
          <a:solidFill>
            <a:srgbClr val="447485"/>
          </a:solidFill>
          <a:ln>
            <a:solidFill>
              <a:srgbClr val="4474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8" name="Picture 17">
            <a:extLst>
              <a:ext uri="{FF2B5EF4-FFF2-40B4-BE49-F238E27FC236}">
                <a16:creationId xmlns:a16="http://schemas.microsoft.com/office/drawing/2014/main" id="{EC052C15-0E65-4F04-91B1-529448749A4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148294" y="419100"/>
            <a:ext cx="624232" cy="685800"/>
          </a:xfrm>
          <a:prstGeom prst="rect">
            <a:avLst/>
          </a:prstGeom>
        </p:spPr>
      </p:pic>
      <p:cxnSp>
        <p:nvCxnSpPr>
          <p:cNvPr id="24" name="Straight Connector 23">
            <a:extLst>
              <a:ext uri="{FF2B5EF4-FFF2-40B4-BE49-F238E27FC236}">
                <a16:creationId xmlns:a16="http://schemas.microsoft.com/office/drawing/2014/main" id="{F911EC50-4FD8-41A4-86AF-5034DC286DC2}"/>
              </a:ext>
            </a:extLst>
          </p:cNvPr>
          <p:cNvCxnSpPr>
            <a:cxnSpLocks/>
          </p:cNvCxnSpPr>
          <p:nvPr userDrawn="1"/>
        </p:nvCxnSpPr>
        <p:spPr>
          <a:xfrm>
            <a:off x="5043488" y="3314700"/>
            <a:ext cx="77152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itle 26">
            <a:extLst>
              <a:ext uri="{FF2B5EF4-FFF2-40B4-BE49-F238E27FC236}">
                <a16:creationId xmlns:a16="http://schemas.microsoft.com/office/drawing/2014/main" id="{5FC7D56B-0AFC-4777-9217-9ACDE9E859F8}"/>
              </a:ext>
            </a:extLst>
          </p:cNvPr>
          <p:cNvSpPr>
            <a:spLocks noGrp="1"/>
          </p:cNvSpPr>
          <p:nvPr>
            <p:ph type="title"/>
          </p:nvPr>
        </p:nvSpPr>
        <p:spPr>
          <a:xfrm>
            <a:off x="5042315" y="4318338"/>
            <a:ext cx="3671887" cy="1814135"/>
          </a:xfrm>
        </p:spPr>
        <p:txBody>
          <a:bodyPr anchor="t">
            <a:normAutofit/>
          </a:bodyPr>
          <a:lstStyle>
            <a:lvl1pPr>
              <a:defRPr sz="2400" b="1">
                <a:solidFill>
                  <a:schemeClr val="bg1"/>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29" name="TextBox 28">
            <a:extLst>
              <a:ext uri="{FF2B5EF4-FFF2-40B4-BE49-F238E27FC236}">
                <a16:creationId xmlns:a16="http://schemas.microsoft.com/office/drawing/2014/main" id="{18242711-4DC0-44FA-8619-E79AF687B8AC}"/>
              </a:ext>
            </a:extLst>
          </p:cNvPr>
          <p:cNvSpPr txBox="1"/>
          <p:nvPr userDrawn="1"/>
        </p:nvSpPr>
        <p:spPr>
          <a:xfrm>
            <a:off x="4988546" y="3585687"/>
            <a:ext cx="3312493"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kern="0" spc="1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NUTRITIONAL WEIGHT &amp;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kern="0" spc="1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WELLNESS PRESENTS:</a:t>
            </a:r>
          </a:p>
        </p:txBody>
      </p:sp>
      <p:sp>
        <p:nvSpPr>
          <p:cNvPr id="31" name="Picture Placeholder 30">
            <a:extLst>
              <a:ext uri="{FF2B5EF4-FFF2-40B4-BE49-F238E27FC236}">
                <a16:creationId xmlns:a16="http://schemas.microsoft.com/office/drawing/2014/main" id="{94C422A7-458B-4C5F-8B94-CB6C06B09BEC}"/>
              </a:ext>
            </a:extLst>
          </p:cNvPr>
          <p:cNvSpPr>
            <a:spLocks noGrp="1"/>
          </p:cNvSpPr>
          <p:nvPr>
            <p:ph type="pic" sz="quarter" idx="10"/>
          </p:nvPr>
        </p:nvSpPr>
        <p:spPr>
          <a:xfrm>
            <a:off x="1" y="0"/>
            <a:ext cx="4612516" cy="6858000"/>
          </a:xfrm>
        </p:spPr>
        <p:txBody>
          <a:bodyPr/>
          <a:lstStyle/>
          <a:p>
            <a:endParaRPr lang="en-US" dirty="0"/>
          </a:p>
        </p:txBody>
      </p:sp>
    </p:spTree>
    <p:extLst>
      <p:ext uri="{BB962C8B-B14F-4D97-AF65-F5344CB8AC3E}">
        <p14:creationId xmlns:p14="http://schemas.microsoft.com/office/powerpoint/2010/main" val="29053579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Ways To Stay Connected">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C28EC7-AE89-4001-A846-69D2D96E3414}"/>
              </a:ext>
            </a:extLst>
          </p:cNvPr>
          <p:cNvSpPr/>
          <p:nvPr userDrawn="1"/>
        </p:nvSpPr>
        <p:spPr>
          <a:xfrm>
            <a:off x="0" y="6356350"/>
            <a:ext cx="9144000" cy="501650"/>
          </a:xfrm>
          <a:prstGeom prst="rect">
            <a:avLst/>
          </a:prstGeom>
          <a:solidFill>
            <a:srgbClr val="447485"/>
          </a:solidFill>
          <a:ln>
            <a:solidFill>
              <a:srgbClr val="4474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Slide Number Placeholder 5">
            <a:extLst>
              <a:ext uri="{FF2B5EF4-FFF2-40B4-BE49-F238E27FC236}">
                <a16:creationId xmlns:a16="http://schemas.microsoft.com/office/drawing/2014/main" id="{A719ED5B-B39F-48C0-A9CC-A4AC0258A57C}"/>
              </a:ext>
            </a:extLst>
          </p:cNvPr>
          <p:cNvSpPr txBox="1">
            <a:spLocks/>
          </p:cNvSpPr>
          <p:nvPr userDrawn="1"/>
        </p:nvSpPr>
        <p:spPr>
          <a:xfrm>
            <a:off x="5424985" y="6424614"/>
            <a:ext cx="3591653" cy="365125"/>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tint val="75000"/>
                  </a:schemeClr>
                </a:solidFill>
                <a:latin typeface="Verdana" panose="020B0604030504040204" pitchFamily="34" charset="0"/>
                <a:ea typeface="Verdana" panose="020B060403050404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900" dirty="0">
                <a:solidFill>
                  <a:schemeClr val="bg1"/>
                </a:solidFill>
                <a:cs typeface="Arial" panose="020B0604020202020204" pitchFamily="34" charset="0"/>
              </a:rPr>
              <a:t>© 2020 Nutritional Weight &amp; Wellness | </a:t>
            </a:r>
            <a:fld id="{30269389-DEE7-4E8D-BA39-59CC27E12045}" type="slidenum">
              <a:rPr lang="en-US" altLang="en-US" sz="900" smtClean="0">
                <a:solidFill>
                  <a:schemeClr val="bg1"/>
                </a:solidFill>
                <a:cs typeface="Arial" panose="020B0604020202020204" pitchFamily="34" charset="0"/>
              </a:rPr>
              <a:pPr/>
              <a:t>‹#›</a:t>
            </a:fld>
            <a:endParaRPr lang="en-US" altLang="en-US" sz="900" dirty="0">
              <a:solidFill>
                <a:schemeClr val="bg1"/>
              </a:solidFill>
              <a:cs typeface="Arial" panose="020B0604020202020204" pitchFamily="34" charset="0"/>
            </a:endParaRPr>
          </a:p>
        </p:txBody>
      </p:sp>
      <p:sp>
        <p:nvSpPr>
          <p:cNvPr id="5" name="Rectangle 4">
            <a:extLst>
              <a:ext uri="{FF2B5EF4-FFF2-40B4-BE49-F238E27FC236}">
                <a16:creationId xmlns:a16="http://schemas.microsoft.com/office/drawing/2014/main" id="{6D46C730-1F16-44A7-91C6-84A1E212CCB3}"/>
              </a:ext>
            </a:extLst>
          </p:cNvPr>
          <p:cNvSpPr/>
          <p:nvPr userDrawn="1"/>
        </p:nvSpPr>
        <p:spPr>
          <a:xfrm>
            <a:off x="4572000" y="3"/>
            <a:ext cx="4572000" cy="6356347"/>
          </a:xfrm>
          <a:prstGeom prst="rect">
            <a:avLst/>
          </a:prstGeom>
          <a:solidFill>
            <a:srgbClr val="6BA13C"/>
          </a:solidFill>
          <a:ln>
            <a:solidFill>
              <a:srgbClr val="6BA1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Group 2">
            <a:extLst>
              <a:ext uri="{FF2B5EF4-FFF2-40B4-BE49-F238E27FC236}">
                <a16:creationId xmlns:a16="http://schemas.microsoft.com/office/drawing/2014/main" id="{90CD8554-BDA4-448B-8738-F27D4D1243F3}"/>
              </a:ext>
            </a:extLst>
          </p:cNvPr>
          <p:cNvGrpSpPr/>
          <p:nvPr userDrawn="1"/>
        </p:nvGrpSpPr>
        <p:grpSpPr>
          <a:xfrm>
            <a:off x="5297036" y="1563366"/>
            <a:ext cx="3101454" cy="3167912"/>
            <a:chOff x="5297036" y="1289043"/>
            <a:chExt cx="3101454" cy="3167912"/>
          </a:xfrm>
        </p:grpSpPr>
        <p:grpSp>
          <p:nvGrpSpPr>
            <p:cNvPr id="2" name="Group 1">
              <a:extLst>
                <a:ext uri="{FF2B5EF4-FFF2-40B4-BE49-F238E27FC236}">
                  <a16:creationId xmlns:a16="http://schemas.microsoft.com/office/drawing/2014/main" id="{65513846-1792-4829-8650-4B689C152B3D}"/>
                </a:ext>
              </a:extLst>
            </p:cNvPr>
            <p:cNvGrpSpPr/>
            <p:nvPr userDrawn="1"/>
          </p:nvGrpSpPr>
          <p:grpSpPr>
            <a:xfrm>
              <a:off x="5297036" y="1289043"/>
              <a:ext cx="3101454" cy="1234764"/>
              <a:chOff x="5297036" y="1037832"/>
              <a:chExt cx="3101454" cy="1234764"/>
            </a:xfrm>
          </p:grpSpPr>
          <p:sp>
            <p:nvSpPr>
              <p:cNvPr id="12" name="TextBox 11">
                <a:extLst>
                  <a:ext uri="{FF2B5EF4-FFF2-40B4-BE49-F238E27FC236}">
                    <a16:creationId xmlns:a16="http://schemas.microsoft.com/office/drawing/2014/main" id="{379B4E4F-F271-48AB-8105-1F993908DC32}"/>
                  </a:ext>
                </a:extLst>
              </p:cNvPr>
              <p:cNvSpPr txBox="1"/>
              <p:nvPr userDrawn="1"/>
            </p:nvSpPr>
            <p:spPr>
              <a:xfrm>
                <a:off x="5297036" y="1037832"/>
                <a:ext cx="3101454" cy="923330"/>
              </a:xfrm>
              <a:prstGeom prst="rect">
                <a:avLst/>
              </a:prstGeom>
              <a:noFill/>
            </p:spPr>
            <p:txBody>
              <a:bodyPr wrap="square" rtlCol="0">
                <a:spAutoFit/>
              </a:bodyPr>
              <a:lstStyle/>
              <a:p>
                <a:pPr algn="ctr"/>
                <a:r>
                  <a:rPr lang="en-US" sz="2700" b="1" dirty="0">
                    <a:solidFill>
                      <a:schemeClr val="bg1"/>
                    </a:solidFill>
                    <a:latin typeface="Verdana" panose="020B0604030504040204" pitchFamily="34" charset="0"/>
                    <a:ea typeface="Verdana" panose="020B0604030504040204" pitchFamily="34" charset="0"/>
                  </a:rPr>
                  <a:t>Ways To Stay Connected</a:t>
                </a:r>
              </a:p>
            </p:txBody>
          </p:sp>
          <p:cxnSp>
            <p:nvCxnSpPr>
              <p:cNvPr id="13" name="Straight Connector 12">
                <a:extLst>
                  <a:ext uri="{FF2B5EF4-FFF2-40B4-BE49-F238E27FC236}">
                    <a16:creationId xmlns:a16="http://schemas.microsoft.com/office/drawing/2014/main" id="{AF83F199-C489-4E1D-81EA-C14BD458104C}"/>
                  </a:ext>
                </a:extLst>
              </p:cNvPr>
              <p:cNvCxnSpPr>
                <a:cxnSpLocks/>
              </p:cNvCxnSpPr>
              <p:nvPr userDrawn="1"/>
            </p:nvCxnSpPr>
            <p:spPr>
              <a:xfrm>
                <a:off x="6425323" y="2272596"/>
                <a:ext cx="77152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7EA55C5F-DE08-47FA-99E0-5A53DBA08D98}"/>
                </a:ext>
              </a:extLst>
            </p:cNvPr>
            <p:cNvSpPr txBox="1"/>
            <p:nvPr userDrawn="1"/>
          </p:nvSpPr>
          <p:spPr>
            <a:xfrm>
              <a:off x="5424985" y="2796052"/>
              <a:ext cx="2845558" cy="1346522"/>
            </a:xfrm>
            <a:prstGeom prst="rect">
              <a:avLst/>
            </a:prstGeom>
            <a:noFill/>
          </p:spPr>
          <p:txBody>
            <a:bodyPr wrap="square" rtlCol="0">
              <a:spAutoFit/>
            </a:bodyPr>
            <a:lstStyle/>
            <a:p>
              <a:pPr algn="ctr"/>
              <a:r>
                <a:rPr lang="en-US" sz="1800" b="1" dirty="0">
                  <a:solidFill>
                    <a:schemeClr val="bg1"/>
                  </a:solidFill>
                  <a:latin typeface="Verdana" panose="020B0604030504040204" pitchFamily="34" charset="0"/>
                  <a:ea typeface="Verdana" panose="020B0604030504040204" pitchFamily="34" charset="0"/>
                </a:rPr>
                <a:t>Free Resources &amp; </a:t>
              </a:r>
            </a:p>
            <a:p>
              <a:pPr algn="ctr"/>
              <a:r>
                <a:rPr lang="en-US" sz="1800" b="1" dirty="0">
                  <a:solidFill>
                    <a:schemeClr val="bg1"/>
                  </a:solidFill>
                  <a:latin typeface="Verdana" panose="020B0604030504040204" pitchFamily="34" charset="0"/>
                  <a:ea typeface="Verdana" panose="020B0604030504040204" pitchFamily="34" charset="0"/>
                </a:rPr>
                <a:t>Recipes</a:t>
              </a:r>
            </a:p>
            <a:p>
              <a:pPr algn="ctr"/>
              <a:r>
                <a:rPr lang="en-US" sz="1400" i="1" dirty="0">
                  <a:solidFill>
                    <a:schemeClr val="bg1"/>
                  </a:solidFill>
                  <a:latin typeface="Verdana" panose="020B0604030504040204" pitchFamily="34" charset="0"/>
                  <a:ea typeface="Verdana" panose="020B0604030504040204" pitchFamily="34" charset="0"/>
                </a:rPr>
                <a:t>weightandwellness.com</a:t>
              </a:r>
            </a:p>
            <a:p>
              <a:pPr algn="ctr"/>
              <a:endParaRPr lang="en-US" sz="1350" dirty="0">
                <a:solidFill>
                  <a:schemeClr val="bg1"/>
                </a:solidFill>
                <a:latin typeface="Verdana" panose="020B0604030504040204" pitchFamily="34" charset="0"/>
                <a:ea typeface="Verdana" panose="020B0604030504040204" pitchFamily="34" charset="0"/>
              </a:endParaRPr>
            </a:p>
            <a:p>
              <a:pPr algn="ctr"/>
              <a:r>
                <a:rPr lang="en-US" sz="1800" b="1" dirty="0">
                  <a:solidFill>
                    <a:schemeClr val="bg1"/>
                  </a:solidFill>
                  <a:latin typeface="Verdana" panose="020B0604030504040204" pitchFamily="34" charset="0"/>
                  <a:ea typeface="Verdana" panose="020B0604030504040204" pitchFamily="34" charset="0"/>
                </a:rPr>
                <a:t>Social Media</a:t>
              </a:r>
            </a:p>
          </p:txBody>
        </p:sp>
        <p:pic>
          <p:nvPicPr>
            <p:cNvPr id="16" name="Picture 15">
              <a:extLst>
                <a:ext uri="{FF2B5EF4-FFF2-40B4-BE49-F238E27FC236}">
                  <a16:creationId xmlns:a16="http://schemas.microsoft.com/office/drawing/2014/main" id="{AD12D345-1150-49B2-8DBF-D244BFF58E0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18304" y="4033389"/>
              <a:ext cx="1058917" cy="423566"/>
            </a:xfrm>
            <a:prstGeom prst="rect">
              <a:avLst/>
            </a:prstGeom>
          </p:spPr>
        </p:pic>
      </p:grpSp>
      <p:pic>
        <p:nvPicPr>
          <p:cNvPr id="15" name="Picture 14" descr="A picture containing drawing&#10;&#10;Description automatically generated">
            <a:extLst>
              <a:ext uri="{FF2B5EF4-FFF2-40B4-BE49-F238E27FC236}">
                <a16:creationId xmlns:a16="http://schemas.microsoft.com/office/drawing/2014/main" id="{28BE476E-789A-4E40-8C43-3A5D9D4AEAB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5944" y="6459767"/>
            <a:ext cx="1443724" cy="294815"/>
          </a:xfrm>
          <a:prstGeom prst="rect">
            <a:avLst/>
          </a:prstGeom>
        </p:spPr>
      </p:pic>
      <p:pic>
        <p:nvPicPr>
          <p:cNvPr id="6" name="Picture 5" descr="A person sitting at a table using a computer&#10;&#10;Description automatically generated">
            <a:extLst>
              <a:ext uri="{FF2B5EF4-FFF2-40B4-BE49-F238E27FC236}">
                <a16:creationId xmlns:a16="http://schemas.microsoft.com/office/drawing/2014/main" id="{CBE3E79D-405A-4033-9B77-BF64DF92349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1"/>
            <a:ext cx="4572000" cy="6356341"/>
          </a:xfrm>
          <a:prstGeom prst="rect">
            <a:avLst/>
          </a:prstGeom>
        </p:spPr>
      </p:pic>
    </p:spTree>
    <p:extLst>
      <p:ext uri="{BB962C8B-B14F-4D97-AF65-F5344CB8AC3E}">
        <p14:creationId xmlns:p14="http://schemas.microsoft.com/office/powerpoint/2010/main" val="204800811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ive On The Radio">
    <p:bg>
      <p:bgRef idx="1001">
        <a:schemeClr val="bg2"/>
      </p:bgRef>
    </p:bg>
    <p:spTree>
      <p:nvGrpSpPr>
        <p:cNvPr id="1" name=""/>
        <p:cNvGrpSpPr/>
        <p:nvPr/>
      </p:nvGrpSpPr>
      <p:grpSpPr>
        <a:xfrm>
          <a:off x="0" y="0"/>
          <a:ext cx="0" cy="0"/>
          <a:chOff x="0" y="0"/>
          <a:chExt cx="0" cy="0"/>
        </a:xfrm>
      </p:grpSpPr>
      <p:pic>
        <p:nvPicPr>
          <p:cNvPr id="6" name="Picture 5" descr="A person in a car&#10;&#10;Description automatically generated">
            <a:extLst>
              <a:ext uri="{FF2B5EF4-FFF2-40B4-BE49-F238E27FC236}">
                <a16:creationId xmlns:a16="http://schemas.microsoft.com/office/drawing/2014/main" id="{A5070013-A308-4CDE-82EF-932947C44C2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2000" y="-2"/>
            <a:ext cx="4572000" cy="6356348"/>
          </a:xfrm>
          <a:prstGeom prst="rect">
            <a:avLst/>
          </a:prstGeom>
        </p:spPr>
      </p:pic>
      <p:grpSp>
        <p:nvGrpSpPr>
          <p:cNvPr id="4" name="Group 3">
            <a:extLst>
              <a:ext uri="{FF2B5EF4-FFF2-40B4-BE49-F238E27FC236}">
                <a16:creationId xmlns:a16="http://schemas.microsoft.com/office/drawing/2014/main" id="{6E15BBCE-8C6A-4FE3-AD5E-DA4AB68126F7}"/>
              </a:ext>
            </a:extLst>
          </p:cNvPr>
          <p:cNvGrpSpPr/>
          <p:nvPr userDrawn="1"/>
        </p:nvGrpSpPr>
        <p:grpSpPr>
          <a:xfrm>
            <a:off x="0" y="3"/>
            <a:ext cx="4572000" cy="6356347"/>
            <a:chOff x="6096000" y="0"/>
            <a:chExt cx="6096000" cy="6356347"/>
          </a:xfrm>
        </p:grpSpPr>
        <p:sp>
          <p:nvSpPr>
            <p:cNvPr id="5" name="Rectangle 4">
              <a:extLst>
                <a:ext uri="{FF2B5EF4-FFF2-40B4-BE49-F238E27FC236}">
                  <a16:creationId xmlns:a16="http://schemas.microsoft.com/office/drawing/2014/main" id="{6D46C730-1F16-44A7-91C6-84A1E212CCB3}"/>
                </a:ext>
              </a:extLst>
            </p:cNvPr>
            <p:cNvSpPr/>
            <p:nvPr userDrawn="1"/>
          </p:nvSpPr>
          <p:spPr>
            <a:xfrm>
              <a:off x="6096000" y="0"/>
              <a:ext cx="6096000" cy="6356347"/>
            </a:xfrm>
            <a:prstGeom prst="rect">
              <a:avLst/>
            </a:prstGeom>
            <a:solidFill>
              <a:srgbClr val="EF984A"/>
            </a:solidFill>
            <a:ln>
              <a:solidFill>
                <a:srgbClr val="EF9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447485"/>
                </a:solidFill>
              </a:endParaRPr>
            </a:p>
          </p:txBody>
        </p:sp>
        <p:grpSp>
          <p:nvGrpSpPr>
            <p:cNvPr id="17" name="Group 16">
              <a:extLst>
                <a:ext uri="{FF2B5EF4-FFF2-40B4-BE49-F238E27FC236}">
                  <a16:creationId xmlns:a16="http://schemas.microsoft.com/office/drawing/2014/main" id="{8F5D00A1-BC39-49E1-85EE-A1B531CEEBE1}"/>
                </a:ext>
              </a:extLst>
            </p:cNvPr>
            <p:cNvGrpSpPr/>
            <p:nvPr userDrawn="1"/>
          </p:nvGrpSpPr>
          <p:grpSpPr>
            <a:xfrm>
              <a:off x="7062716" y="1307781"/>
              <a:ext cx="4135272" cy="3354261"/>
              <a:chOff x="7076364" y="1116710"/>
              <a:chExt cx="4135272" cy="3354261"/>
            </a:xfrm>
          </p:grpSpPr>
          <p:sp>
            <p:nvSpPr>
              <p:cNvPr id="12" name="TextBox 11">
                <a:extLst>
                  <a:ext uri="{FF2B5EF4-FFF2-40B4-BE49-F238E27FC236}">
                    <a16:creationId xmlns:a16="http://schemas.microsoft.com/office/drawing/2014/main" id="{379B4E4F-F271-48AB-8105-1F993908DC32}"/>
                  </a:ext>
                </a:extLst>
              </p:cNvPr>
              <p:cNvSpPr txBox="1"/>
              <p:nvPr userDrawn="1"/>
            </p:nvSpPr>
            <p:spPr>
              <a:xfrm>
                <a:off x="7076364" y="1116710"/>
                <a:ext cx="4135272" cy="923330"/>
              </a:xfrm>
              <a:prstGeom prst="rect">
                <a:avLst/>
              </a:prstGeom>
              <a:noFill/>
            </p:spPr>
            <p:txBody>
              <a:bodyPr wrap="square" rtlCol="0">
                <a:spAutoFit/>
              </a:bodyPr>
              <a:lstStyle/>
              <a:p>
                <a:pPr algn="ctr"/>
                <a:r>
                  <a:rPr lang="en-US" sz="2700" b="1" dirty="0">
                    <a:solidFill>
                      <a:schemeClr val="bg1"/>
                    </a:solidFill>
                    <a:latin typeface="Verdana" panose="020B0604030504040204" pitchFamily="34" charset="0"/>
                    <a:ea typeface="Verdana" panose="020B0604030504040204" pitchFamily="34" charset="0"/>
                  </a:rPr>
                  <a:t>Radio Show + Podcast</a:t>
                </a:r>
              </a:p>
            </p:txBody>
          </p:sp>
          <p:cxnSp>
            <p:nvCxnSpPr>
              <p:cNvPr id="13" name="Straight Connector 12">
                <a:extLst>
                  <a:ext uri="{FF2B5EF4-FFF2-40B4-BE49-F238E27FC236}">
                    <a16:creationId xmlns:a16="http://schemas.microsoft.com/office/drawing/2014/main" id="{AF83F199-C489-4E1D-81EA-C14BD458104C}"/>
                  </a:ext>
                </a:extLst>
              </p:cNvPr>
              <p:cNvCxnSpPr>
                <a:cxnSpLocks/>
              </p:cNvCxnSpPr>
              <p:nvPr userDrawn="1"/>
            </p:nvCxnSpPr>
            <p:spPr>
              <a:xfrm>
                <a:off x="8580745" y="2277470"/>
                <a:ext cx="1028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EA55C5F-DE08-47FA-99E0-5A53DBA08D98}"/>
                  </a:ext>
                </a:extLst>
              </p:cNvPr>
              <p:cNvSpPr txBox="1"/>
              <p:nvPr userDrawn="1"/>
            </p:nvSpPr>
            <p:spPr>
              <a:xfrm>
                <a:off x="7246961" y="2539673"/>
                <a:ext cx="3794077" cy="1931298"/>
              </a:xfrm>
              <a:prstGeom prst="rect">
                <a:avLst/>
              </a:prstGeom>
              <a:noFill/>
            </p:spPr>
            <p:txBody>
              <a:bodyPr wrap="square" rtlCol="0">
                <a:spAutoFit/>
              </a:bodyPr>
              <a:lstStyle/>
              <a:p>
                <a:pPr algn="ctr"/>
                <a:r>
                  <a:rPr lang="en-US" sz="1800" b="1" dirty="0" err="1">
                    <a:solidFill>
                      <a:schemeClr val="bg1"/>
                    </a:solidFill>
                    <a:latin typeface="Verdana" panose="020B0604030504040204" pitchFamily="34" charset="0"/>
                    <a:ea typeface="Verdana" panose="020B0604030504040204" pitchFamily="34" charset="0"/>
                  </a:rPr>
                  <a:t>MyTalk</a:t>
                </a:r>
                <a:r>
                  <a:rPr lang="en-US" sz="1800" b="1" dirty="0">
                    <a:solidFill>
                      <a:schemeClr val="bg1"/>
                    </a:solidFill>
                    <a:latin typeface="Verdana" panose="020B0604030504040204" pitchFamily="34" charset="0"/>
                    <a:ea typeface="Verdana" panose="020B0604030504040204" pitchFamily="34" charset="0"/>
                  </a:rPr>
                  <a:t> 107.1</a:t>
                </a:r>
              </a:p>
              <a:p>
                <a:pPr algn="ctr"/>
                <a:r>
                  <a:rPr lang="en-US" sz="1400" i="0" dirty="0">
                    <a:solidFill>
                      <a:schemeClr val="bg1"/>
                    </a:solidFill>
                    <a:latin typeface="Verdana" panose="020B0604030504040204" pitchFamily="34" charset="0"/>
                    <a:ea typeface="Verdana" panose="020B0604030504040204" pitchFamily="34" charset="0"/>
                  </a:rPr>
                  <a:t>Saturdays, 8-9 am (live)</a:t>
                </a:r>
              </a:p>
              <a:p>
                <a:pPr algn="ctr"/>
                <a:r>
                  <a:rPr lang="en-US" sz="1400" i="0" dirty="0">
                    <a:solidFill>
                      <a:schemeClr val="bg1"/>
                    </a:solidFill>
                    <a:latin typeface="Verdana" panose="020B0604030504040204" pitchFamily="34" charset="0"/>
                    <a:ea typeface="Verdana" panose="020B0604030504040204" pitchFamily="34" charset="0"/>
                  </a:rPr>
                  <a:t>Sundays, 6-7 pm (replay)</a:t>
                </a:r>
              </a:p>
              <a:p>
                <a:pPr algn="ctr"/>
                <a:endParaRPr lang="en-US" sz="1350" i="0" dirty="0">
                  <a:solidFill>
                    <a:schemeClr val="bg1"/>
                  </a:solidFill>
                  <a:latin typeface="Verdana" panose="020B0604030504040204" pitchFamily="34" charset="0"/>
                  <a:ea typeface="Verdana" panose="020B0604030504040204" pitchFamily="34" charset="0"/>
                </a:endParaRPr>
              </a:p>
              <a:p>
                <a:pPr algn="ctr"/>
                <a:r>
                  <a:rPr lang="en-US" sz="1800" b="1" i="0" dirty="0">
                    <a:solidFill>
                      <a:schemeClr val="bg1"/>
                    </a:solidFill>
                    <a:latin typeface="Verdana" panose="020B0604030504040204" pitchFamily="34" charset="0"/>
                    <a:ea typeface="Verdana" panose="020B0604030504040204" pitchFamily="34" charset="0"/>
                  </a:rPr>
                  <a:t>Podcast</a:t>
                </a:r>
              </a:p>
              <a:p>
                <a:pPr algn="ctr"/>
                <a:r>
                  <a:rPr lang="en-US" sz="1400" b="0" i="0" dirty="0">
                    <a:solidFill>
                      <a:schemeClr val="bg1"/>
                    </a:solidFill>
                    <a:latin typeface="Verdana" panose="020B0604030504040204" pitchFamily="34" charset="0"/>
                    <a:ea typeface="Verdana" panose="020B0604030504040204" pitchFamily="34" charset="0"/>
                  </a:rPr>
                  <a:t>Download episodes through</a:t>
                </a:r>
              </a:p>
              <a:p>
                <a:pPr algn="ctr"/>
                <a:r>
                  <a:rPr lang="en-US" sz="1400" b="0" i="0" dirty="0">
                    <a:solidFill>
                      <a:schemeClr val="bg1"/>
                    </a:solidFill>
                    <a:latin typeface="Verdana" panose="020B0604030504040204" pitchFamily="34" charset="0"/>
                    <a:ea typeface="Verdana" panose="020B0604030504040204" pitchFamily="34" charset="0"/>
                  </a:rPr>
                  <a:t>Your favorite podcast app</a:t>
                </a:r>
              </a:p>
              <a:p>
                <a:pPr algn="ctr"/>
                <a:r>
                  <a:rPr lang="en-US" sz="1400" b="0" i="0" dirty="0">
                    <a:solidFill>
                      <a:schemeClr val="bg1"/>
                    </a:solidFill>
                    <a:latin typeface="Verdana" panose="020B0604030504040204" pitchFamily="34" charset="0"/>
                    <a:ea typeface="Verdana" panose="020B0604030504040204" pitchFamily="34" charset="0"/>
                  </a:rPr>
                  <a:t>(iTunes, Spotify, etc.)</a:t>
                </a:r>
              </a:p>
            </p:txBody>
          </p:sp>
        </p:grpSp>
        <p:pic>
          <p:nvPicPr>
            <p:cNvPr id="3" name="Picture 2">
              <a:extLst>
                <a:ext uri="{FF2B5EF4-FFF2-40B4-BE49-F238E27FC236}">
                  <a16:creationId xmlns:a16="http://schemas.microsoft.com/office/drawing/2014/main" id="{8DA36DA8-36C8-40DD-B30A-FD225B7E5C5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226420" y="5227380"/>
              <a:ext cx="1807861" cy="443026"/>
            </a:xfrm>
            <a:prstGeom prst="rect">
              <a:avLst/>
            </a:prstGeom>
          </p:spPr>
        </p:pic>
      </p:grpSp>
      <p:sp>
        <p:nvSpPr>
          <p:cNvPr id="8" name="Rectangle 7">
            <a:extLst>
              <a:ext uri="{FF2B5EF4-FFF2-40B4-BE49-F238E27FC236}">
                <a16:creationId xmlns:a16="http://schemas.microsoft.com/office/drawing/2014/main" id="{87C28EC7-AE89-4001-A846-69D2D96E3414}"/>
              </a:ext>
            </a:extLst>
          </p:cNvPr>
          <p:cNvSpPr/>
          <p:nvPr userDrawn="1"/>
        </p:nvSpPr>
        <p:spPr>
          <a:xfrm>
            <a:off x="0" y="6356350"/>
            <a:ext cx="9144000" cy="501650"/>
          </a:xfrm>
          <a:prstGeom prst="rect">
            <a:avLst/>
          </a:prstGeom>
          <a:solidFill>
            <a:srgbClr val="447485"/>
          </a:solidFill>
          <a:ln>
            <a:solidFill>
              <a:srgbClr val="4474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Slide Number Placeholder 5">
            <a:extLst>
              <a:ext uri="{FF2B5EF4-FFF2-40B4-BE49-F238E27FC236}">
                <a16:creationId xmlns:a16="http://schemas.microsoft.com/office/drawing/2014/main" id="{A719ED5B-B39F-48C0-A9CC-A4AC0258A57C}"/>
              </a:ext>
            </a:extLst>
          </p:cNvPr>
          <p:cNvSpPr txBox="1">
            <a:spLocks/>
          </p:cNvSpPr>
          <p:nvPr userDrawn="1"/>
        </p:nvSpPr>
        <p:spPr>
          <a:xfrm>
            <a:off x="5264331" y="6424614"/>
            <a:ext cx="3752307" cy="365125"/>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tint val="75000"/>
                  </a:schemeClr>
                </a:solidFill>
                <a:latin typeface="Verdana" panose="020B0604030504040204" pitchFamily="34" charset="0"/>
                <a:ea typeface="Verdana" panose="020B060403050404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900" dirty="0">
                <a:solidFill>
                  <a:schemeClr val="bg1"/>
                </a:solidFill>
                <a:cs typeface="Arial" panose="020B0604020202020204" pitchFamily="34" charset="0"/>
              </a:rPr>
              <a:t>© 2020 Nutritional Weight &amp; Wellness | </a:t>
            </a:r>
            <a:fld id="{30269389-DEE7-4E8D-BA39-59CC27E12045}" type="slidenum">
              <a:rPr lang="en-US" altLang="en-US" sz="900" smtClean="0">
                <a:solidFill>
                  <a:schemeClr val="bg1"/>
                </a:solidFill>
                <a:cs typeface="Arial" panose="020B0604020202020204" pitchFamily="34" charset="0"/>
              </a:rPr>
              <a:pPr/>
              <a:t>‹#›</a:t>
            </a:fld>
            <a:endParaRPr lang="en-US" altLang="en-US" sz="900" dirty="0">
              <a:solidFill>
                <a:schemeClr val="bg1"/>
              </a:solidFill>
              <a:cs typeface="Arial" panose="020B0604020202020204" pitchFamily="34" charset="0"/>
            </a:endParaRPr>
          </a:p>
        </p:txBody>
      </p:sp>
      <p:pic>
        <p:nvPicPr>
          <p:cNvPr id="15" name="Picture 14" descr="A picture containing drawing&#10;&#10;Description automatically generated">
            <a:extLst>
              <a:ext uri="{FF2B5EF4-FFF2-40B4-BE49-F238E27FC236}">
                <a16:creationId xmlns:a16="http://schemas.microsoft.com/office/drawing/2014/main" id="{B8A3348D-B0B8-40C8-B121-F28713EFCEA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95944" y="6459767"/>
            <a:ext cx="1443724" cy="294815"/>
          </a:xfrm>
          <a:prstGeom prst="rect">
            <a:avLst/>
          </a:prstGeom>
        </p:spPr>
      </p:pic>
    </p:spTree>
    <p:extLst>
      <p:ext uri="{BB962C8B-B14F-4D97-AF65-F5344CB8AC3E}">
        <p14:creationId xmlns:p14="http://schemas.microsoft.com/office/powerpoint/2010/main" val="169092390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utrition Class Disclaimer">
    <p:bg>
      <p:bgRef idx="1001">
        <a:schemeClr val="bg2"/>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C7D57FB-9EDF-4AD1-9314-21662F2C1DC6}"/>
              </a:ext>
            </a:extLst>
          </p:cNvPr>
          <p:cNvSpPr>
            <a:spLocks noGrp="1"/>
          </p:cNvSpPr>
          <p:nvPr>
            <p:ph type="dt" sz="half" idx="10"/>
          </p:nvPr>
        </p:nvSpPr>
        <p:spPr/>
        <p:txBody>
          <a:bodyPr/>
          <a:lstStyle/>
          <a:p>
            <a:fld id="{128F4717-EEA4-44DF-9562-E4FDBB190ADE}" type="datetimeFigureOut">
              <a:rPr lang="en-US" smtClean="0"/>
              <a:t>8/12/2020</a:t>
            </a:fld>
            <a:endParaRPr lang="en-US"/>
          </a:p>
        </p:txBody>
      </p:sp>
      <p:sp>
        <p:nvSpPr>
          <p:cNvPr id="5" name="Footer Placeholder 4">
            <a:extLst>
              <a:ext uri="{FF2B5EF4-FFF2-40B4-BE49-F238E27FC236}">
                <a16:creationId xmlns:a16="http://schemas.microsoft.com/office/drawing/2014/main" id="{1838E422-44CE-4B25-83A1-997E43EE4B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EB0D89-EE3C-4B94-9C95-BD9D7CF115B4}"/>
              </a:ext>
            </a:extLst>
          </p:cNvPr>
          <p:cNvSpPr>
            <a:spLocks noGrp="1"/>
          </p:cNvSpPr>
          <p:nvPr>
            <p:ph type="sldNum" sz="quarter" idx="12"/>
          </p:nvPr>
        </p:nvSpPr>
        <p:spPr/>
        <p:txBody>
          <a:bodyPr/>
          <a:lstStyle/>
          <a:p>
            <a:fld id="{D457BE4F-B78F-4F19-B7C8-49A47375FE7C}" type="slidenum">
              <a:rPr lang="en-US" smtClean="0"/>
              <a:t>‹#›</a:t>
            </a:fld>
            <a:endParaRPr lang="en-US" dirty="0"/>
          </a:p>
        </p:txBody>
      </p:sp>
      <p:sp>
        <p:nvSpPr>
          <p:cNvPr id="7" name="Rectangle 6">
            <a:extLst>
              <a:ext uri="{FF2B5EF4-FFF2-40B4-BE49-F238E27FC236}">
                <a16:creationId xmlns:a16="http://schemas.microsoft.com/office/drawing/2014/main" id="{5AF43A90-D6A4-4EEA-A52A-99FDB93F08A0}"/>
              </a:ext>
            </a:extLst>
          </p:cNvPr>
          <p:cNvSpPr/>
          <p:nvPr userDrawn="1"/>
        </p:nvSpPr>
        <p:spPr>
          <a:xfrm>
            <a:off x="0" y="6356350"/>
            <a:ext cx="9144000" cy="501650"/>
          </a:xfrm>
          <a:prstGeom prst="rect">
            <a:avLst/>
          </a:prstGeom>
          <a:solidFill>
            <a:srgbClr val="447485"/>
          </a:solidFill>
          <a:ln>
            <a:solidFill>
              <a:srgbClr val="4474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Slide Number Placeholder 5">
            <a:extLst>
              <a:ext uri="{FF2B5EF4-FFF2-40B4-BE49-F238E27FC236}">
                <a16:creationId xmlns:a16="http://schemas.microsoft.com/office/drawing/2014/main" id="{3F9CF838-810F-4523-ACEE-438C1EA59A73}"/>
              </a:ext>
            </a:extLst>
          </p:cNvPr>
          <p:cNvSpPr txBox="1">
            <a:spLocks/>
          </p:cNvSpPr>
          <p:nvPr userDrawn="1"/>
        </p:nvSpPr>
        <p:spPr>
          <a:xfrm>
            <a:off x="5525589" y="6424614"/>
            <a:ext cx="3491049" cy="365125"/>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tint val="75000"/>
                  </a:schemeClr>
                </a:solidFill>
                <a:latin typeface="Verdana" panose="020B0604030504040204" pitchFamily="34" charset="0"/>
                <a:ea typeface="Verdana" panose="020B060403050404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900" dirty="0">
                <a:solidFill>
                  <a:schemeClr val="bg1"/>
                </a:solidFill>
                <a:cs typeface="Arial" panose="020B0604020202020204" pitchFamily="34" charset="0"/>
              </a:rPr>
              <a:t>© 2020 Nutritional Weight &amp; Wellness | </a:t>
            </a:r>
            <a:fld id="{30269389-DEE7-4E8D-BA39-59CC27E12045}" type="slidenum">
              <a:rPr lang="en-US" altLang="en-US" sz="900" smtClean="0">
                <a:solidFill>
                  <a:schemeClr val="bg1"/>
                </a:solidFill>
                <a:cs typeface="Arial" panose="020B0604020202020204" pitchFamily="34" charset="0"/>
              </a:rPr>
              <a:pPr/>
              <a:t>‹#›</a:t>
            </a:fld>
            <a:endParaRPr lang="en-US" altLang="en-US" sz="900" dirty="0">
              <a:solidFill>
                <a:schemeClr val="bg1"/>
              </a:solidFill>
              <a:cs typeface="Arial" panose="020B0604020202020204" pitchFamily="34" charset="0"/>
            </a:endParaRPr>
          </a:p>
        </p:txBody>
      </p:sp>
      <p:sp>
        <p:nvSpPr>
          <p:cNvPr id="2" name="TextBox 1">
            <a:extLst>
              <a:ext uri="{FF2B5EF4-FFF2-40B4-BE49-F238E27FC236}">
                <a16:creationId xmlns:a16="http://schemas.microsoft.com/office/drawing/2014/main" id="{DD7FAA24-C90C-437E-B352-481CE1B1EED6}"/>
              </a:ext>
            </a:extLst>
          </p:cNvPr>
          <p:cNvSpPr txBox="1"/>
          <p:nvPr userDrawn="1"/>
        </p:nvSpPr>
        <p:spPr>
          <a:xfrm>
            <a:off x="693149" y="1878322"/>
            <a:ext cx="7757705" cy="3216265"/>
          </a:xfrm>
          <a:prstGeom prst="rect">
            <a:avLst/>
          </a:prstGeom>
          <a:noFill/>
        </p:spPr>
        <p:txBody>
          <a:bodyPr wrap="square" rtlCol="0">
            <a:spAutoFit/>
          </a:bodyPr>
          <a:lstStyle/>
          <a:p>
            <a:pPr marL="0" indent="0" eaLnBrk="1" hangingPunct="1">
              <a:spcBef>
                <a:spcPts val="1350"/>
              </a:spcBef>
              <a:buFont typeface="Arial" panose="020B0604020202020204" pitchFamily="34" charset="0"/>
              <a:buNone/>
            </a:pPr>
            <a:r>
              <a:rPr lang="en-US" altLang="en-US" sz="1200" dirty="0">
                <a:solidFill>
                  <a:schemeClr val="tx1"/>
                </a:solidFill>
                <a:latin typeface="Verdana" panose="020B0604030504040204" pitchFamily="34" charset="0"/>
                <a:ea typeface="Verdana" panose="020B0604030504040204" pitchFamily="34" charset="0"/>
              </a:rPr>
              <a:t>The information and recommendations provided in the class are based on research and clinical experience and are offered for educational purposes. Recommendations are not intended to diagnose or treat medical conditions; nor do they replace medical care. Any dietary or supplement changes made by class participants are understood to be voluntary and at their own risk.</a:t>
            </a:r>
          </a:p>
          <a:p>
            <a:pPr marL="0" indent="0" eaLnBrk="1" hangingPunct="1">
              <a:spcBef>
                <a:spcPts val="1350"/>
              </a:spcBef>
              <a:buFont typeface="Arial" panose="020B0604020202020204" pitchFamily="34" charset="0"/>
              <a:buNone/>
            </a:pPr>
            <a:r>
              <a:rPr lang="en-US" altLang="en-US" sz="1200" dirty="0">
                <a:solidFill>
                  <a:schemeClr val="tx1"/>
                </a:solidFill>
                <a:latin typeface="Verdana" panose="020B0604030504040204" pitchFamily="34" charset="0"/>
                <a:ea typeface="Verdana" panose="020B0604030504040204" pitchFamily="34" charset="0"/>
              </a:rPr>
              <a:t>Class participants agree to hold Nutritional Weight &amp; Wellness, Inc. and its nutrition educators harmless and release them from any liabilities associated with recommendations and information related to dietary, supplement and any other information given in the class. </a:t>
            </a:r>
          </a:p>
          <a:p>
            <a:pPr marL="0" indent="0" eaLnBrk="1" hangingPunct="1">
              <a:spcBef>
                <a:spcPts val="1350"/>
              </a:spcBef>
              <a:buFont typeface="Arial" panose="020B0604020202020204" pitchFamily="34" charset="0"/>
              <a:buNone/>
            </a:pPr>
            <a:r>
              <a:rPr lang="en-US" altLang="en-US" sz="1200" dirty="0">
                <a:solidFill>
                  <a:schemeClr val="tx1"/>
                </a:solidFill>
                <a:latin typeface="Verdana" panose="020B0604030504040204" pitchFamily="34" charset="0"/>
                <a:ea typeface="Verdana" panose="020B0604030504040204" pitchFamily="34" charset="0"/>
              </a:rPr>
              <a:t>Nutritional Weight &amp; Wellness, Inc. provides no guarantee or assurances that participants will achieve their wellness goals, lose weight or overcome </a:t>
            </a:r>
            <a:br>
              <a:rPr lang="en-US" altLang="en-US" sz="1200" dirty="0">
                <a:solidFill>
                  <a:schemeClr val="tx1"/>
                </a:solidFill>
                <a:latin typeface="Verdana" panose="020B0604030504040204" pitchFamily="34" charset="0"/>
                <a:ea typeface="Verdana" panose="020B0604030504040204" pitchFamily="34" charset="0"/>
              </a:rPr>
            </a:br>
            <a:r>
              <a:rPr lang="en-US" altLang="en-US" sz="1200" dirty="0">
                <a:solidFill>
                  <a:schemeClr val="tx1"/>
                </a:solidFill>
                <a:latin typeface="Verdana" panose="020B0604030504040204" pitchFamily="34" charset="0"/>
                <a:ea typeface="Verdana" panose="020B0604030504040204" pitchFamily="34" charset="0"/>
              </a:rPr>
              <a:t>health issues.</a:t>
            </a:r>
          </a:p>
          <a:p>
            <a:pPr marL="0" indent="0" eaLnBrk="1" hangingPunct="1">
              <a:spcBef>
                <a:spcPts val="1350"/>
              </a:spcBef>
              <a:buFont typeface="Arial" panose="020B0604020202020204" pitchFamily="34" charset="0"/>
              <a:buNone/>
            </a:pPr>
            <a:r>
              <a:rPr lang="en-US" altLang="en-US" sz="1200" dirty="0">
                <a:solidFill>
                  <a:schemeClr val="tx1"/>
                </a:solidFill>
                <a:latin typeface="Verdana" panose="020B0604030504040204" pitchFamily="34" charset="0"/>
                <a:ea typeface="Verdana" panose="020B0604030504040204" pitchFamily="34" charset="0"/>
              </a:rPr>
              <a:t>Class participants are responsible for obtaining medical care from their own health care providers and are encouraged to do so.</a:t>
            </a:r>
          </a:p>
          <a:p>
            <a:endParaRPr lang="en-US" sz="1200" dirty="0">
              <a:solidFill>
                <a:schemeClr val="tx1"/>
              </a:solidFill>
              <a:latin typeface="Verdana" panose="020B0604030504040204" pitchFamily="34" charset="0"/>
              <a:ea typeface="Verdana" panose="020B0604030504040204" pitchFamily="34" charset="0"/>
            </a:endParaRPr>
          </a:p>
        </p:txBody>
      </p:sp>
      <p:grpSp>
        <p:nvGrpSpPr>
          <p:cNvPr id="11" name="Group 10">
            <a:extLst>
              <a:ext uri="{FF2B5EF4-FFF2-40B4-BE49-F238E27FC236}">
                <a16:creationId xmlns:a16="http://schemas.microsoft.com/office/drawing/2014/main" id="{BE5699A5-3C7D-490E-958D-0CDAC9CE9333}"/>
              </a:ext>
            </a:extLst>
          </p:cNvPr>
          <p:cNvGrpSpPr/>
          <p:nvPr userDrawn="1"/>
        </p:nvGrpSpPr>
        <p:grpSpPr>
          <a:xfrm>
            <a:off x="628650" y="843142"/>
            <a:ext cx="7886700" cy="744261"/>
            <a:chOff x="735874" y="885330"/>
            <a:chExt cx="10515600" cy="744261"/>
          </a:xfrm>
        </p:grpSpPr>
        <p:sp>
          <p:nvSpPr>
            <p:cNvPr id="10" name="TextBox 9">
              <a:extLst>
                <a:ext uri="{FF2B5EF4-FFF2-40B4-BE49-F238E27FC236}">
                  <a16:creationId xmlns:a16="http://schemas.microsoft.com/office/drawing/2014/main" id="{4531A62F-BB85-44DB-A946-2897ABDF4AB4}"/>
                </a:ext>
              </a:extLst>
            </p:cNvPr>
            <p:cNvSpPr txBox="1"/>
            <p:nvPr userDrawn="1"/>
          </p:nvSpPr>
          <p:spPr>
            <a:xfrm>
              <a:off x="735874" y="885330"/>
              <a:ext cx="10515600" cy="507831"/>
            </a:xfrm>
            <a:prstGeom prst="rect">
              <a:avLst/>
            </a:prstGeom>
            <a:noFill/>
          </p:spPr>
          <p:txBody>
            <a:bodyPr wrap="square" rtlCol="0">
              <a:spAutoFit/>
            </a:bodyPr>
            <a:lstStyle/>
            <a:p>
              <a:pPr algn="ctr"/>
              <a:r>
                <a:rPr lang="en-US" sz="2700" b="1" dirty="0">
                  <a:solidFill>
                    <a:srgbClr val="447485"/>
                  </a:solidFill>
                  <a:latin typeface="Verdana" panose="020B0604030504040204" pitchFamily="34" charset="0"/>
                  <a:ea typeface="Verdana" panose="020B0604030504040204" pitchFamily="34" charset="0"/>
                </a:rPr>
                <a:t>Nutrition Class Disclaimer</a:t>
              </a:r>
            </a:p>
          </p:txBody>
        </p:sp>
        <p:cxnSp>
          <p:nvCxnSpPr>
            <p:cNvPr id="13" name="Straight Connector 12">
              <a:extLst>
                <a:ext uri="{FF2B5EF4-FFF2-40B4-BE49-F238E27FC236}">
                  <a16:creationId xmlns:a16="http://schemas.microsoft.com/office/drawing/2014/main" id="{0EFD6FC0-C197-48CB-A3B6-75943B1A885B}"/>
                </a:ext>
              </a:extLst>
            </p:cNvPr>
            <p:cNvCxnSpPr>
              <a:cxnSpLocks/>
            </p:cNvCxnSpPr>
            <p:nvPr userDrawn="1"/>
          </p:nvCxnSpPr>
          <p:spPr>
            <a:xfrm>
              <a:off x="5479325" y="1629591"/>
              <a:ext cx="1028700" cy="0"/>
            </a:xfrm>
            <a:prstGeom prst="line">
              <a:avLst/>
            </a:prstGeom>
            <a:ln w="38100">
              <a:solidFill>
                <a:srgbClr val="6BA13C"/>
              </a:solidFill>
            </a:ln>
          </p:spPr>
          <p:style>
            <a:lnRef idx="1">
              <a:schemeClr val="accent1"/>
            </a:lnRef>
            <a:fillRef idx="0">
              <a:schemeClr val="accent1"/>
            </a:fillRef>
            <a:effectRef idx="0">
              <a:schemeClr val="accent1"/>
            </a:effectRef>
            <a:fontRef idx="minor">
              <a:schemeClr val="tx1"/>
            </a:fontRef>
          </p:style>
        </p:cxnSp>
      </p:grpSp>
      <p:pic>
        <p:nvPicPr>
          <p:cNvPr id="12" name="Picture 11" descr="A picture containing drawing&#10;&#10;Description automatically generated">
            <a:extLst>
              <a:ext uri="{FF2B5EF4-FFF2-40B4-BE49-F238E27FC236}">
                <a16:creationId xmlns:a16="http://schemas.microsoft.com/office/drawing/2014/main" id="{30F225DF-022D-45CC-9208-CC163DC60BE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5944" y="6459767"/>
            <a:ext cx="1443724" cy="294815"/>
          </a:xfrm>
          <a:prstGeom prst="rect">
            <a:avLst/>
          </a:prstGeom>
        </p:spPr>
      </p:pic>
    </p:spTree>
    <p:extLst>
      <p:ext uri="{BB962C8B-B14F-4D97-AF65-F5344CB8AC3E}">
        <p14:creationId xmlns:p14="http://schemas.microsoft.com/office/powerpoint/2010/main" val="360791533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hank You!">
    <p:bg>
      <p:bgRef idx="1001">
        <a:schemeClr val="bg2"/>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FA275-FB03-47B0-864A-3A556BA3D971}"/>
              </a:ext>
            </a:extLst>
          </p:cNvPr>
          <p:cNvSpPr/>
          <p:nvPr userDrawn="1"/>
        </p:nvSpPr>
        <p:spPr>
          <a:xfrm>
            <a:off x="4612516" y="0"/>
            <a:ext cx="4531484" cy="6858000"/>
          </a:xfrm>
          <a:prstGeom prst="rect">
            <a:avLst/>
          </a:prstGeom>
          <a:solidFill>
            <a:srgbClr val="447485"/>
          </a:solidFill>
          <a:ln>
            <a:solidFill>
              <a:srgbClr val="4474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8" name="Picture 17">
            <a:extLst>
              <a:ext uri="{FF2B5EF4-FFF2-40B4-BE49-F238E27FC236}">
                <a16:creationId xmlns:a16="http://schemas.microsoft.com/office/drawing/2014/main" id="{EC052C15-0E65-4F04-91B1-529448749A4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148294" y="419100"/>
            <a:ext cx="624232" cy="685800"/>
          </a:xfrm>
          <a:prstGeom prst="rect">
            <a:avLst/>
          </a:prstGeom>
        </p:spPr>
      </p:pic>
      <p:cxnSp>
        <p:nvCxnSpPr>
          <p:cNvPr id="24" name="Straight Connector 23">
            <a:extLst>
              <a:ext uri="{FF2B5EF4-FFF2-40B4-BE49-F238E27FC236}">
                <a16:creationId xmlns:a16="http://schemas.microsoft.com/office/drawing/2014/main" id="{F911EC50-4FD8-41A4-86AF-5034DC286DC2}"/>
              </a:ext>
            </a:extLst>
          </p:cNvPr>
          <p:cNvCxnSpPr>
            <a:cxnSpLocks/>
          </p:cNvCxnSpPr>
          <p:nvPr userDrawn="1"/>
        </p:nvCxnSpPr>
        <p:spPr>
          <a:xfrm>
            <a:off x="5043488" y="3314700"/>
            <a:ext cx="77152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Picture Placeholder 30">
            <a:extLst>
              <a:ext uri="{FF2B5EF4-FFF2-40B4-BE49-F238E27FC236}">
                <a16:creationId xmlns:a16="http://schemas.microsoft.com/office/drawing/2014/main" id="{94C422A7-458B-4C5F-8B94-CB6C06B09BEC}"/>
              </a:ext>
            </a:extLst>
          </p:cNvPr>
          <p:cNvSpPr>
            <a:spLocks noGrp="1"/>
          </p:cNvSpPr>
          <p:nvPr>
            <p:ph type="pic" sz="quarter" idx="10"/>
          </p:nvPr>
        </p:nvSpPr>
        <p:spPr>
          <a:xfrm>
            <a:off x="1" y="0"/>
            <a:ext cx="4612516" cy="6858000"/>
          </a:xfrm>
        </p:spPr>
        <p:txBody>
          <a:bodyPr/>
          <a:lstStyle/>
          <a:p>
            <a:endParaRPr lang="en-US" dirty="0"/>
          </a:p>
        </p:txBody>
      </p:sp>
      <p:sp>
        <p:nvSpPr>
          <p:cNvPr id="2" name="TextBox 1">
            <a:extLst>
              <a:ext uri="{FF2B5EF4-FFF2-40B4-BE49-F238E27FC236}">
                <a16:creationId xmlns:a16="http://schemas.microsoft.com/office/drawing/2014/main" id="{1B3E1A65-3A75-4734-A1B9-4943F05F3EB3}"/>
              </a:ext>
            </a:extLst>
          </p:cNvPr>
          <p:cNvSpPr txBox="1"/>
          <p:nvPr userDrawn="1"/>
        </p:nvSpPr>
        <p:spPr>
          <a:xfrm>
            <a:off x="5013739" y="3543301"/>
            <a:ext cx="3729038" cy="461665"/>
          </a:xfrm>
          <a:prstGeom prst="rect">
            <a:avLst/>
          </a:prstGeom>
          <a:noFill/>
        </p:spPr>
        <p:txBody>
          <a:bodyPr wrap="square" rtlCol="0">
            <a:spAutoFit/>
          </a:bodyPr>
          <a:lstStyle/>
          <a:p>
            <a:r>
              <a:rPr lang="en-US" sz="2400" b="1" dirty="0">
                <a:solidFill>
                  <a:schemeClr val="bg1"/>
                </a:solidFill>
                <a:latin typeface="Verdana" panose="020B0604030504040204" pitchFamily="34" charset="0"/>
                <a:ea typeface="Verdana" panose="020B0604030504040204" pitchFamily="34" charset="0"/>
              </a:rPr>
              <a:t>Thank You!</a:t>
            </a:r>
          </a:p>
        </p:txBody>
      </p:sp>
    </p:spTree>
    <p:extLst>
      <p:ext uri="{BB962C8B-B14F-4D97-AF65-F5344CB8AC3E}">
        <p14:creationId xmlns:p14="http://schemas.microsoft.com/office/powerpoint/2010/main" val="408427895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bg>
      <p:bgRef idx="1001">
        <a:schemeClr val="bg2"/>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C7D57FB-9EDF-4AD1-9314-21662F2C1DC6}"/>
              </a:ext>
            </a:extLst>
          </p:cNvPr>
          <p:cNvSpPr>
            <a:spLocks noGrp="1"/>
          </p:cNvSpPr>
          <p:nvPr>
            <p:ph type="dt" sz="half" idx="10"/>
          </p:nvPr>
        </p:nvSpPr>
        <p:spPr/>
        <p:txBody>
          <a:bodyPr/>
          <a:lstStyle/>
          <a:p>
            <a:fld id="{128F4717-EEA4-44DF-9562-E4FDBB190ADE}" type="datetimeFigureOut">
              <a:rPr lang="en-US" smtClean="0"/>
              <a:t>8/12/2020</a:t>
            </a:fld>
            <a:endParaRPr lang="en-US"/>
          </a:p>
        </p:txBody>
      </p:sp>
      <p:sp>
        <p:nvSpPr>
          <p:cNvPr id="5" name="Footer Placeholder 4">
            <a:extLst>
              <a:ext uri="{FF2B5EF4-FFF2-40B4-BE49-F238E27FC236}">
                <a16:creationId xmlns:a16="http://schemas.microsoft.com/office/drawing/2014/main" id="{1838E422-44CE-4B25-83A1-997E43EE4B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EB0D89-EE3C-4B94-9C95-BD9D7CF115B4}"/>
              </a:ext>
            </a:extLst>
          </p:cNvPr>
          <p:cNvSpPr>
            <a:spLocks noGrp="1"/>
          </p:cNvSpPr>
          <p:nvPr>
            <p:ph type="sldNum" sz="quarter" idx="12"/>
          </p:nvPr>
        </p:nvSpPr>
        <p:spPr/>
        <p:txBody>
          <a:bodyPr/>
          <a:lstStyle/>
          <a:p>
            <a:fld id="{D457BE4F-B78F-4F19-B7C8-49A47375FE7C}" type="slidenum">
              <a:rPr lang="en-US" smtClean="0"/>
              <a:t>‹#›</a:t>
            </a:fld>
            <a:endParaRPr lang="en-US" dirty="0"/>
          </a:p>
        </p:txBody>
      </p:sp>
      <p:sp>
        <p:nvSpPr>
          <p:cNvPr id="7" name="Rectangle 6">
            <a:extLst>
              <a:ext uri="{FF2B5EF4-FFF2-40B4-BE49-F238E27FC236}">
                <a16:creationId xmlns:a16="http://schemas.microsoft.com/office/drawing/2014/main" id="{5AF43A90-D6A4-4EEA-A52A-99FDB93F08A0}"/>
              </a:ext>
            </a:extLst>
          </p:cNvPr>
          <p:cNvSpPr/>
          <p:nvPr userDrawn="1"/>
        </p:nvSpPr>
        <p:spPr>
          <a:xfrm>
            <a:off x="0" y="6356350"/>
            <a:ext cx="9144000" cy="501650"/>
          </a:xfrm>
          <a:prstGeom prst="rect">
            <a:avLst/>
          </a:prstGeom>
          <a:solidFill>
            <a:srgbClr val="447485"/>
          </a:solidFill>
          <a:ln>
            <a:solidFill>
              <a:srgbClr val="4474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Slide Number Placeholder 5">
            <a:extLst>
              <a:ext uri="{FF2B5EF4-FFF2-40B4-BE49-F238E27FC236}">
                <a16:creationId xmlns:a16="http://schemas.microsoft.com/office/drawing/2014/main" id="{3F9CF838-810F-4523-ACEE-438C1EA59A73}"/>
              </a:ext>
            </a:extLst>
          </p:cNvPr>
          <p:cNvSpPr txBox="1">
            <a:spLocks/>
          </p:cNvSpPr>
          <p:nvPr userDrawn="1"/>
        </p:nvSpPr>
        <p:spPr>
          <a:xfrm>
            <a:off x="5473337" y="6424614"/>
            <a:ext cx="3543301" cy="365125"/>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tint val="75000"/>
                  </a:schemeClr>
                </a:solidFill>
                <a:latin typeface="Verdana" panose="020B0604030504040204" pitchFamily="34" charset="0"/>
                <a:ea typeface="Verdana" panose="020B060403050404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900" dirty="0">
                <a:solidFill>
                  <a:schemeClr val="bg1"/>
                </a:solidFill>
                <a:cs typeface="Arial" panose="020B0604020202020204" pitchFamily="34" charset="0"/>
              </a:rPr>
              <a:t>© 2020 Nutritional Weight &amp; Wellness | </a:t>
            </a:r>
            <a:fld id="{30269389-DEE7-4E8D-BA39-59CC27E12045}" type="slidenum">
              <a:rPr lang="en-US" altLang="en-US" sz="900" smtClean="0">
                <a:solidFill>
                  <a:schemeClr val="bg1"/>
                </a:solidFill>
                <a:cs typeface="Arial" panose="020B0604020202020204" pitchFamily="34" charset="0"/>
              </a:rPr>
              <a:pPr/>
              <a:t>‹#›</a:t>
            </a:fld>
            <a:endParaRPr lang="en-US" altLang="en-US" sz="900" dirty="0">
              <a:solidFill>
                <a:schemeClr val="bg1"/>
              </a:solidFill>
              <a:cs typeface="Arial" panose="020B0604020202020204" pitchFamily="34" charset="0"/>
            </a:endParaRPr>
          </a:p>
        </p:txBody>
      </p:sp>
      <p:pic>
        <p:nvPicPr>
          <p:cNvPr id="10" name="Picture 9" descr="A picture containing drawing&#10;&#10;Description automatically generated">
            <a:extLst>
              <a:ext uri="{FF2B5EF4-FFF2-40B4-BE49-F238E27FC236}">
                <a16:creationId xmlns:a16="http://schemas.microsoft.com/office/drawing/2014/main" id="{49842B13-642B-4626-AA6B-AA46630CF2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5944" y="6459767"/>
            <a:ext cx="1443724" cy="294815"/>
          </a:xfrm>
          <a:prstGeom prst="rect">
            <a:avLst/>
          </a:prstGeom>
        </p:spPr>
      </p:pic>
    </p:spTree>
    <p:extLst>
      <p:ext uri="{BB962C8B-B14F-4D97-AF65-F5344CB8AC3E}">
        <p14:creationId xmlns:p14="http://schemas.microsoft.com/office/powerpoint/2010/main" val="267516797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 Content Orange">
    <p:bg>
      <p:bgRef idx="1001">
        <a:schemeClr val="bg2"/>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FA275-FB03-47B0-864A-3A556BA3D971}"/>
              </a:ext>
            </a:extLst>
          </p:cNvPr>
          <p:cNvSpPr/>
          <p:nvPr userDrawn="1"/>
        </p:nvSpPr>
        <p:spPr>
          <a:xfrm>
            <a:off x="1" y="0"/>
            <a:ext cx="4531484" cy="6858000"/>
          </a:xfrm>
          <a:prstGeom prst="rect">
            <a:avLst/>
          </a:prstGeom>
          <a:solidFill>
            <a:srgbClr val="EF984A"/>
          </a:solidFill>
          <a:ln>
            <a:solidFill>
              <a:srgbClr val="EF9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4" name="Straight Connector 23">
            <a:extLst>
              <a:ext uri="{FF2B5EF4-FFF2-40B4-BE49-F238E27FC236}">
                <a16:creationId xmlns:a16="http://schemas.microsoft.com/office/drawing/2014/main" id="{F911EC50-4FD8-41A4-86AF-5034DC286DC2}"/>
              </a:ext>
            </a:extLst>
          </p:cNvPr>
          <p:cNvCxnSpPr>
            <a:cxnSpLocks/>
          </p:cNvCxnSpPr>
          <p:nvPr userDrawn="1"/>
        </p:nvCxnSpPr>
        <p:spPr>
          <a:xfrm>
            <a:off x="3243263" y="3219450"/>
            <a:ext cx="77152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4248BA34-716A-48CE-9BB8-C359841C05A6}"/>
              </a:ext>
            </a:extLst>
          </p:cNvPr>
          <p:cNvSpPr>
            <a:spLocks noGrp="1"/>
          </p:cNvSpPr>
          <p:nvPr>
            <p:ph type="body" sz="quarter" idx="10" hasCustomPrompt="1"/>
          </p:nvPr>
        </p:nvSpPr>
        <p:spPr>
          <a:xfrm>
            <a:off x="957262" y="3638550"/>
            <a:ext cx="3157538" cy="1257300"/>
          </a:xfrm>
        </p:spPr>
        <p:txBody>
          <a:bodyPr>
            <a:normAutofit/>
          </a:bodyPr>
          <a:lstStyle>
            <a:lvl1pPr marL="0" indent="0" algn="r">
              <a:buNone/>
              <a:defRPr sz="3000" b="1">
                <a:solidFill>
                  <a:schemeClr val="bg1"/>
                </a:solidFill>
                <a:latin typeface="Verdana" panose="020B0604030504040204" pitchFamily="34" charset="0"/>
                <a:ea typeface="Verdana" panose="020B0604030504040204" pitchFamily="34" charset="0"/>
              </a:defRPr>
            </a:lvl1pPr>
          </a:lstStyle>
          <a:p>
            <a:pPr lvl="0"/>
            <a:r>
              <a:rPr lang="en-US" dirty="0"/>
              <a:t>Title of Slide</a:t>
            </a:r>
          </a:p>
          <a:p>
            <a:pPr lvl="0"/>
            <a:r>
              <a:rPr lang="en-US" dirty="0"/>
              <a:t>Goes Here</a:t>
            </a:r>
          </a:p>
        </p:txBody>
      </p:sp>
      <p:sp>
        <p:nvSpPr>
          <p:cNvPr id="5" name="Rectangle 4">
            <a:extLst>
              <a:ext uri="{FF2B5EF4-FFF2-40B4-BE49-F238E27FC236}">
                <a16:creationId xmlns:a16="http://schemas.microsoft.com/office/drawing/2014/main" id="{7E65F931-1879-4958-81F9-E2F16AC38660}"/>
              </a:ext>
            </a:extLst>
          </p:cNvPr>
          <p:cNvSpPr/>
          <p:nvPr userDrawn="1"/>
        </p:nvSpPr>
        <p:spPr>
          <a:xfrm>
            <a:off x="0" y="6356350"/>
            <a:ext cx="9144000" cy="501650"/>
          </a:xfrm>
          <a:prstGeom prst="rect">
            <a:avLst/>
          </a:prstGeom>
          <a:solidFill>
            <a:srgbClr val="447485"/>
          </a:solidFill>
          <a:ln>
            <a:solidFill>
              <a:srgbClr val="4474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Slide Number Placeholder 5">
            <a:extLst>
              <a:ext uri="{FF2B5EF4-FFF2-40B4-BE49-F238E27FC236}">
                <a16:creationId xmlns:a16="http://schemas.microsoft.com/office/drawing/2014/main" id="{F443ACFB-2600-4350-BAB0-55209B24FA81}"/>
              </a:ext>
            </a:extLst>
          </p:cNvPr>
          <p:cNvSpPr txBox="1">
            <a:spLocks/>
          </p:cNvSpPr>
          <p:nvPr userDrawn="1"/>
        </p:nvSpPr>
        <p:spPr>
          <a:xfrm>
            <a:off x="5799909" y="6424614"/>
            <a:ext cx="3216729" cy="365125"/>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tint val="75000"/>
                  </a:schemeClr>
                </a:solidFill>
                <a:latin typeface="Verdana" panose="020B0604030504040204" pitchFamily="34" charset="0"/>
                <a:ea typeface="Verdana" panose="020B060403050404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900" dirty="0">
                <a:solidFill>
                  <a:schemeClr val="bg1"/>
                </a:solidFill>
                <a:cs typeface="Arial" panose="020B0604020202020204" pitchFamily="34" charset="0"/>
              </a:rPr>
              <a:t>© 2020 Nutritional Weight &amp; Wellness | </a:t>
            </a:r>
            <a:fld id="{30269389-DEE7-4E8D-BA39-59CC27E12045}" type="slidenum">
              <a:rPr lang="en-US" altLang="en-US" sz="900" smtClean="0">
                <a:solidFill>
                  <a:schemeClr val="bg1"/>
                </a:solidFill>
                <a:cs typeface="Arial" panose="020B0604020202020204" pitchFamily="34" charset="0"/>
              </a:rPr>
              <a:pPr/>
              <a:t>‹#›</a:t>
            </a:fld>
            <a:endParaRPr lang="en-US" altLang="en-US" sz="900" dirty="0">
              <a:solidFill>
                <a:schemeClr val="bg1"/>
              </a:solidFill>
              <a:cs typeface="Arial" panose="020B0604020202020204" pitchFamily="34" charset="0"/>
            </a:endParaRPr>
          </a:p>
        </p:txBody>
      </p:sp>
      <p:pic>
        <p:nvPicPr>
          <p:cNvPr id="8" name="Picture 7" descr="A picture containing drawing&#10;&#10;Description automatically generated">
            <a:extLst>
              <a:ext uri="{FF2B5EF4-FFF2-40B4-BE49-F238E27FC236}">
                <a16:creationId xmlns:a16="http://schemas.microsoft.com/office/drawing/2014/main" id="{CC3AEA26-46E2-48DB-9EAF-92D839F929F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5944" y="6459767"/>
            <a:ext cx="1443724" cy="294815"/>
          </a:xfrm>
          <a:prstGeom prst="rect">
            <a:avLst/>
          </a:prstGeom>
        </p:spPr>
      </p:pic>
    </p:spTree>
    <p:extLst>
      <p:ext uri="{BB962C8B-B14F-4D97-AF65-F5344CB8AC3E}">
        <p14:creationId xmlns:p14="http://schemas.microsoft.com/office/powerpoint/2010/main" val="382609227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Slide">
    <p:bg>
      <p:bgRef idx="1001">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8F4717-EEA4-44DF-9562-E4FDBB190ADE}" type="datetimeFigureOut">
              <a:rPr lang="en-US" smtClean="0"/>
              <a:t>8/12/2020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7BE4F-B78F-4F19-B7C8-49A47375FE7C}" type="slidenum">
              <a:rPr lang="en-US" smtClean="0"/>
              <a:t>‹#›</a:t>
            </a:fld>
            <a:endParaRPr lang="en-US" dirty="0"/>
          </a:p>
        </p:txBody>
      </p:sp>
      <p:sp>
        <p:nvSpPr>
          <p:cNvPr id="5" name="Rectangle 4">
            <a:extLst>
              <a:ext uri="{FF2B5EF4-FFF2-40B4-BE49-F238E27FC236}">
                <a16:creationId xmlns:a16="http://schemas.microsoft.com/office/drawing/2014/main" id="{53D4FDB2-972E-445B-973A-A2B4E9971E27}"/>
              </a:ext>
            </a:extLst>
          </p:cNvPr>
          <p:cNvSpPr/>
          <p:nvPr userDrawn="1"/>
        </p:nvSpPr>
        <p:spPr>
          <a:xfrm>
            <a:off x="0" y="6356350"/>
            <a:ext cx="9144000" cy="501650"/>
          </a:xfrm>
          <a:prstGeom prst="rect">
            <a:avLst/>
          </a:prstGeom>
          <a:solidFill>
            <a:srgbClr val="447485"/>
          </a:solidFill>
          <a:ln>
            <a:solidFill>
              <a:srgbClr val="4474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Slide Number Placeholder 5">
            <a:extLst>
              <a:ext uri="{FF2B5EF4-FFF2-40B4-BE49-F238E27FC236}">
                <a16:creationId xmlns:a16="http://schemas.microsoft.com/office/drawing/2014/main" id="{01E83577-FA3A-4CC9-A53B-56F016F64EA6}"/>
              </a:ext>
            </a:extLst>
          </p:cNvPr>
          <p:cNvSpPr txBox="1">
            <a:spLocks/>
          </p:cNvSpPr>
          <p:nvPr userDrawn="1"/>
        </p:nvSpPr>
        <p:spPr>
          <a:xfrm>
            <a:off x="5930539" y="6424614"/>
            <a:ext cx="3086099" cy="365125"/>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tint val="75000"/>
                  </a:schemeClr>
                </a:solidFill>
                <a:latin typeface="Verdana" panose="020B0604030504040204" pitchFamily="34" charset="0"/>
                <a:ea typeface="Verdana" panose="020B060403050404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900" dirty="0">
                <a:solidFill>
                  <a:schemeClr val="bg1"/>
                </a:solidFill>
                <a:cs typeface="Arial" panose="020B0604020202020204" pitchFamily="34" charset="0"/>
              </a:rPr>
              <a:t>© 2020 Nutritional Weight &amp; Wellness | </a:t>
            </a:r>
            <a:fld id="{30269389-DEE7-4E8D-BA39-59CC27E12045}" type="slidenum">
              <a:rPr lang="en-US" altLang="en-US" sz="900" smtClean="0">
                <a:solidFill>
                  <a:schemeClr val="bg1"/>
                </a:solidFill>
                <a:cs typeface="Arial" panose="020B0604020202020204" pitchFamily="34" charset="0"/>
              </a:rPr>
              <a:pPr/>
              <a:t>‹#›</a:t>
            </a:fld>
            <a:endParaRPr lang="en-US" altLang="en-US" sz="900" dirty="0">
              <a:solidFill>
                <a:schemeClr val="bg1"/>
              </a:solidFill>
              <a:cs typeface="Arial" panose="020B0604020202020204" pitchFamily="34" charset="0"/>
            </a:endParaRPr>
          </a:p>
        </p:txBody>
      </p:sp>
      <p:pic>
        <p:nvPicPr>
          <p:cNvPr id="8" name="Picture 7" descr="A picture containing drawing&#10;&#10;Description automatically generated">
            <a:extLst>
              <a:ext uri="{FF2B5EF4-FFF2-40B4-BE49-F238E27FC236}">
                <a16:creationId xmlns:a16="http://schemas.microsoft.com/office/drawing/2014/main" id="{263C189D-A29D-4C61-BEAF-6165ADA92E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5944" y="6459767"/>
            <a:ext cx="1443724" cy="294815"/>
          </a:xfrm>
          <a:prstGeom prst="rect">
            <a:avLst/>
          </a:prstGeom>
        </p:spPr>
      </p:pic>
    </p:spTree>
    <p:extLst>
      <p:ext uri="{BB962C8B-B14F-4D97-AF65-F5344CB8AC3E}">
        <p14:creationId xmlns:p14="http://schemas.microsoft.com/office/powerpoint/2010/main" val="318029281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 Content Blue">
    <p:bg>
      <p:bgRef idx="1001">
        <a:schemeClr val="bg2"/>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FA275-FB03-47B0-864A-3A556BA3D971}"/>
              </a:ext>
            </a:extLst>
          </p:cNvPr>
          <p:cNvSpPr/>
          <p:nvPr userDrawn="1"/>
        </p:nvSpPr>
        <p:spPr>
          <a:xfrm>
            <a:off x="1" y="0"/>
            <a:ext cx="4531484" cy="6858000"/>
          </a:xfrm>
          <a:prstGeom prst="rect">
            <a:avLst/>
          </a:prstGeom>
          <a:solidFill>
            <a:srgbClr val="447485"/>
          </a:solidFill>
          <a:ln>
            <a:solidFill>
              <a:srgbClr val="4474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4" name="Straight Connector 23">
            <a:extLst>
              <a:ext uri="{FF2B5EF4-FFF2-40B4-BE49-F238E27FC236}">
                <a16:creationId xmlns:a16="http://schemas.microsoft.com/office/drawing/2014/main" id="{F911EC50-4FD8-41A4-86AF-5034DC286DC2}"/>
              </a:ext>
            </a:extLst>
          </p:cNvPr>
          <p:cNvCxnSpPr>
            <a:cxnSpLocks/>
          </p:cNvCxnSpPr>
          <p:nvPr userDrawn="1"/>
        </p:nvCxnSpPr>
        <p:spPr>
          <a:xfrm>
            <a:off x="3243263" y="3219450"/>
            <a:ext cx="77152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4248BA34-716A-48CE-9BB8-C359841C05A6}"/>
              </a:ext>
            </a:extLst>
          </p:cNvPr>
          <p:cNvSpPr>
            <a:spLocks noGrp="1"/>
          </p:cNvSpPr>
          <p:nvPr>
            <p:ph type="body" sz="quarter" idx="10" hasCustomPrompt="1"/>
          </p:nvPr>
        </p:nvSpPr>
        <p:spPr>
          <a:xfrm>
            <a:off x="957262" y="3638550"/>
            <a:ext cx="3157538" cy="1257300"/>
          </a:xfrm>
        </p:spPr>
        <p:txBody>
          <a:bodyPr>
            <a:normAutofit/>
          </a:bodyPr>
          <a:lstStyle>
            <a:lvl1pPr marL="0" indent="0" algn="r">
              <a:buNone/>
              <a:defRPr sz="2700" b="1">
                <a:solidFill>
                  <a:schemeClr val="bg1"/>
                </a:solidFill>
                <a:latin typeface="Verdana" panose="020B0604030504040204" pitchFamily="34" charset="0"/>
                <a:ea typeface="Verdana" panose="020B0604030504040204" pitchFamily="34" charset="0"/>
              </a:defRPr>
            </a:lvl1pPr>
          </a:lstStyle>
          <a:p>
            <a:pPr lvl="0"/>
            <a:r>
              <a:rPr lang="en-US" dirty="0"/>
              <a:t>Title of Slide</a:t>
            </a:r>
          </a:p>
          <a:p>
            <a:pPr lvl="0"/>
            <a:r>
              <a:rPr lang="en-US" dirty="0"/>
              <a:t>Goes Here</a:t>
            </a:r>
          </a:p>
        </p:txBody>
      </p:sp>
      <p:sp>
        <p:nvSpPr>
          <p:cNvPr id="9" name="Rectangle 8">
            <a:extLst>
              <a:ext uri="{FF2B5EF4-FFF2-40B4-BE49-F238E27FC236}">
                <a16:creationId xmlns:a16="http://schemas.microsoft.com/office/drawing/2014/main" id="{90E596A3-0EC0-4AD4-8901-28B464EBCAC2}"/>
              </a:ext>
            </a:extLst>
          </p:cNvPr>
          <p:cNvSpPr/>
          <p:nvPr userDrawn="1"/>
        </p:nvSpPr>
        <p:spPr>
          <a:xfrm>
            <a:off x="0" y="6356350"/>
            <a:ext cx="9144000" cy="501650"/>
          </a:xfrm>
          <a:prstGeom prst="rect">
            <a:avLst/>
          </a:prstGeom>
          <a:solidFill>
            <a:srgbClr val="447485"/>
          </a:solidFill>
          <a:ln>
            <a:solidFill>
              <a:srgbClr val="4474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Slide Number Placeholder 5">
            <a:extLst>
              <a:ext uri="{FF2B5EF4-FFF2-40B4-BE49-F238E27FC236}">
                <a16:creationId xmlns:a16="http://schemas.microsoft.com/office/drawing/2014/main" id="{8E13C2D1-77C4-465C-ACE5-E7BE7D888314}"/>
              </a:ext>
            </a:extLst>
          </p:cNvPr>
          <p:cNvSpPr txBox="1">
            <a:spLocks/>
          </p:cNvSpPr>
          <p:nvPr userDrawn="1"/>
        </p:nvSpPr>
        <p:spPr>
          <a:xfrm>
            <a:off x="6152607" y="6424614"/>
            <a:ext cx="2864032" cy="365125"/>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tint val="75000"/>
                  </a:schemeClr>
                </a:solidFill>
                <a:latin typeface="Verdana" panose="020B0604030504040204" pitchFamily="34" charset="0"/>
                <a:ea typeface="Verdana" panose="020B060403050404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900" dirty="0">
                <a:solidFill>
                  <a:schemeClr val="bg1"/>
                </a:solidFill>
                <a:cs typeface="Arial" panose="020B0604020202020204" pitchFamily="34" charset="0"/>
              </a:rPr>
              <a:t>© 2020 Nutritional Weight &amp; Wellness | </a:t>
            </a:r>
            <a:fld id="{30269389-DEE7-4E8D-BA39-59CC27E12045}" type="slidenum">
              <a:rPr lang="en-US" altLang="en-US" sz="900" smtClean="0">
                <a:solidFill>
                  <a:schemeClr val="bg1"/>
                </a:solidFill>
                <a:cs typeface="Arial" panose="020B0604020202020204" pitchFamily="34" charset="0"/>
              </a:rPr>
              <a:pPr/>
              <a:t>‹#›</a:t>
            </a:fld>
            <a:endParaRPr lang="en-US" altLang="en-US" sz="900" dirty="0">
              <a:solidFill>
                <a:schemeClr val="bg1"/>
              </a:solidFill>
              <a:cs typeface="Arial" panose="020B0604020202020204" pitchFamily="34" charset="0"/>
            </a:endParaRPr>
          </a:p>
        </p:txBody>
      </p:sp>
      <p:pic>
        <p:nvPicPr>
          <p:cNvPr id="8" name="Picture 7" descr="A picture containing drawing&#10;&#10;Description automatically generated">
            <a:extLst>
              <a:ext uri="{FF2B5EF4-FFF2-40B4-BE49-F238E27FC236}">
                <a16:creationId xmlns:a16="http://schemas.microsoft.com/office/drawing/2014/main" id="{F87D3B10-23AE-49D1-9366-FA4AA20511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5944" y="6459767"/>
            <a:ext cx="1443724" cy="294815"/>
          </a:xfrm>
          <a:prstGeom prst="rect">
            <a:avLst/>
          </a:prstGeom>
        </p:spPr>
      </p:pic>
    </p:spTree>
    <p:extLst>
      <p:ext uri="{BB962C8B-B14F-4D97-AF65-F5344CB8AC3E}">
        <p14:creationId xmlns:p14="http://schemas.microsoft.com/office/powerpoint/2010/main" val="324283493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 Content Green">
    <p:bg>
      <p:bgRef idx="1001">
        <a:schemeClr val="bg2"/>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FA275-FB03-47B0-864A-3A556BA3D971}"/>
              </a:ext>
            </a:extLst>
          </p:cNvPr>
          <p:cNvSpPr/>
          <p:nvPr userDrawn="1"/>
        </p:nvSpPr>
        <p:spPr>
          <a:xfrm>
            <a:off x="1" y="0"/>
            <a:ext cx="4531484" cy="6858000"/>
          </a:xfrm>
          <a:prstGeom prst="rect">
            <a:avLst/>
          </a:prstGeom>
          <a:solidFill>
            <a:srgbClr val="6BA13C"/>
          </a:solidFill>
          <a:ln>
            <a:solidFill>
              <a:srgbClr val="6BA1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4" name="Straight Connector 23">
            <a:extLst>
              <a:ext uri="{FF2B5EF4-FFF2-40B4-BE49-F238E27FC236}">
                <a16:creationId xmlns:a16="http://schemas.microsoft.com/office/drawing/2014/main" id="{F911EC50-4FD8-41A4-86AF-5034DC286DC2}"/>
              </a:ext>
            </a:extLst>
          </p:cNvPr>
          <p:cNvCxnSpPr>
            <a:cxnSpLocks/>
          </p:cNvCxnSpPr>
          <p:nvPr userDrawn="1"/>
        </p:nvCxnSpPr>
        <p:spPr>
          <a:xfrm>
            <a:off x="3243263" y="3219450"/>
            <a:ext cx="77152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4248BA34-716A-48CE-9BB8-C359841C05A6}"/>
              </a:ext>
            </a:extLst>
          </p:cNvPr>
          <p:cNvSpPr>
            <a:spLocks noGrp="1"/>
          </p:cNvSpPr>
          <p:nvPr>
            <p:ph type="body" sz="quarter" idx="10" hasCustomPrompt="1"/>
          </p:nvPr>
        </p:nvSpPr>
        <p:spPr>
          <a:xfrm>
            <a:off x="957262" y="3638550"/>
            <a:ext cx="3157538" cy="1257300"/>
          </a:xfrm>
        </p:spPr>
        <p:txBody>
          <a:bodyPr>
            <a:normAutofit/>
          </a:bodyPr>
          <a:lstStyle>
            <a:lvl1pPr marL="0" indent="0" algn="r">
              <a:buNone/>
              <a:defRPr sz="2700" b="1">
                <a:solidFill>
                  <a:schemeClr val="bg1"/>
                </a:solidFill>
                <a:latin typeface="Verdana" panose="020B0604030504040204" pitchFamily="34" charset="0"/>
                <a:ea typeface="Verdana" panose="020B0604030504040204" pitchFamily="34" charset="0"/>
              </a:defRPr>
            </a:lvl1pPr>
          </a:lstStyle>
          <a:p>
            <a:pPr lvl="0"/>
            <a:r>
              <a:rPr lang="en-US" dirty="0"/>
              <a:t>Title of Slide</a:t>
            </a:r>
          </a:p>
          <a:p>
            <a:pPr lvl="0"/>
            <a:r>
              <a:rPr lang="en-US" dirty="0"/>
              <a:t>Goes Here</a:t>
            </a:r>
          </a:p>
        </p:txBody>
      </p:sp>
      <p:sp>
        <p:nvSpPr>
          <p:cNvPr id="5" name="Rectangle 4">
            <a:extLst>
              <a:ext uri="{FF2B5EF4-FFF2-40B4-BE49-F238E27FC236}">
                <a16:creationId xmlns:a16="http://schemas.microsoft.com/office/drawing/2014/main" id="{23C6573F-362A-49B1-97DE-22B88601F043}"/>
              </a:ext>
            </a:extLst>
          </p:cNvPr>
          <p:cNvSpPr/>
          <p:nvPr userDrawn="1"/>
        </p:nvSpPr>
        <p:spPr>
          <a:xfrm>
            <a:off x="0" y="6356350"/>
            <a:ext cx="9144000" cy="501650"/>
          </a:xfrm>
          <a:prstGeom prst="rect">
            <a:avLst/>
          </a:prstGeom>
          <a:solidFill>
            <a:srgbClr val="447485"/>
          </a:solidFill>
          <a:ln>
            <a:solidFill>
              <a:srgbClr val="4474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Slide Number Placeholder 5">
            <a:extLst>
              <a:ext uri="{FF2B5EF4-FFF2-40B4-BE49-F238E27FC236}">
                <a16:creationId xmlns:a16="http://schemas.microsoft.com/office/drawing/2014/main" id="{5E94D219-A1A2-479A-B430-09057577C37A}"/>
              </a:ext>
            </a:extLst>
          </p:cNvPr>
          <p:cNvSpPr txBox="1">
            <a:spLocks/>
          </p:cNvSpPr>
          <p:nvPr userDrawn="1"/>
        </p:nvSpPr>
        <p:spPr>
          <a:xfrm>
            <a:off x="6230983" y="6424614"/>
            <a:ext cx="2785655" cy="365125"/>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tint val="75000"/>
                  </a:schemeClr>
                </a:solidFill>
                <a:latin typeface="Verdana" panose="020B0604030504040204" pitchFamily="34" charset="0"/>
                <a:ea typeface="Verdana" panose="020B060403050404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900" dirty="0">
                <a:solidFill>
                  <a:schemeClr val="bg1"/>
                </a:solidFill>
                <a:cs typeface="Arial" panose="020B0604020202020204" pitchFamily="34" charset="0"/>
              </a:rPr>
              <a:t>© 2020 Nutritional Weight &amp; Wellness | </a:t>
            </a:r>
            <a:fld id="{30269389-DEE7-4E8D-BA39-59CC27E12045}" type="slidenum">
              <a:rPr lang="en-US" altLang="en-US" sz="900" smtClean="0">
                <a:solidFill>
                  <a:schemeClr val="bg1"/>
                </a:solidFill>
                <a:cs typeface="Arial" panose="020B0604020202020204" pitchFamily="34" charset="0"/>
              </a:rPr>
              <a:pPr/>
              <a:t>‹#›</a:t>
            </a:fld>
            <a:endParaRPr lang="en-US" altLang="en-US" sz="900" dirty="0">
              <a:solidFill>
                <a:schemeClr val="bg1"/>
              </a:solidFill>
              <a:cs typeface="Arial" panose="020B0604020202020204" pitchFamily="34" charset="0"/>
            </a:endParaRPr>
          </a:p>
        </p:txBody>
      </p:sp>
      <p:pic>
        <p:nvPicPr>
          <p:cNvPr id="8" name="Picture 7" descr="A picture containing drawing&#10;&#10;Description automatically generated">
            <a:extLst>
              <a:ext uri="{FF2B5EF4-FFF2-40B4-BE49-F238E27FC236}">
                <a16:creationId xmlns:a16="http://schemas.microsoft.com/office/drawing/2014/main" id="{874120D3-00A9-4C2C-B420-4FA8204345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5944" y="6459767"/>
            <a:ext cx="1443724" cy="294815"/>
          </a:xfrm>
          <a:prstGeom prst="rect">
            <a:avLst/>
          </a:prstGeom>
        </p:spPr>
      </p:pic>
    </p:spTree>
    <p:extLst>
      <p:ext uri="{BB962C8B-B14F-4D97-AF65-F5344CB8AC3E}">
        <p14:creationId xmlns:p14="http://schemas.microsoft.com/office/powerpoint/2010/main" val="245148133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Image + Content Gray">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C28EC7-AE89-4001-A846-69D2D96E3414}"/>
              </a:ext>
            </a:extLst>
          </p:cNvPr>
          <p:cNvSpPr/>
          <p:nvPr userDrawn="1"/>
        </p:nvSpPr>
        <p:spPr>
          <a:xfrm>
            <a:off x="0" y="6356350"/>
            <a:ext cx="9144000" cy="501650"/>
          </a:xfrm>
          <a:prstGeom prst="rect">
            <a:avLst/>
          </a:prstGeom>
          <a:solidFill>
            <a:srgbClr val="447485"/>
          </a:solidFill>
          <a:ln>
            <a:solidFill>
              <a:srgbClr val="4474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Slide Number Placeholder 5">
            <a:extLst>
              <a:ext uri="{FF2B5EF4-FFF2-40B4-BE49-F238E27FC236}">
                <a16:creationId xmlns:a16="http://schemas.microsoft.com/office/drawing/2014/main" id="{A719ED5B-B39F-48C0-A9CC-A4AC0258A57C}"/>
              </a:ext>
            </a:extLst>
          </p:cNvPr>
          <p:cNvSpPr txBox="1">
            <a:spLocks/>
          </p:cNvSpPr>
          <p:nvPr userDrawn="1"/>
        </p:nvSpPr>
        <p:spPr>
          <a:xfrm>
            <a:off x="5943601" y="6424614"/>
            <a:ext cx="3073038" cy="365125"/>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tint val="75000"/>
                  </a:schemeClr>
                </a:solidFill>
                <a:latin typeface="Verdana" panose="020B0604030504040204" pitchFamily="34" charset="0"/>
                <a:ea typeface="Verdana" panose="020B060403050404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900" dirty="0">
                <a:solidFill>
                  <a:schemeClr val="bg1"/>
                </a:solidFill>
                <a:cs typeface="Arial" panose="020B0604020202020204" pitchFamily="34" charset="0"/>
              </a:rPr>
              <a:t>© 2020 Nutritional Weight &amp; Wellness | </a:t>
            </a:r>
            <a:fld id="{30269389-DEE7-4E8D-BA39-59CC27E12045}" type="slidenum">
              <a:rPr lang="en-US" altLang="en-US" sz="900" smtClean="0">
                <a:solidFill>
                  <a:schemeClr val="bg1"/>
                </a:solidFill>
                <a:cs typeface="Arial" panose="020B0604020202020204" pitchFamily="34" charset="0"/>
              </a:rPr>
              <a:pPr/>
              <a:t>‹#›</a:t>
            </a:fld>
            <a:endParaRPr lang="en-US" altLang="en-US" sz="900" dirty="0">
              <a:solidFill>
                <a:schemeClr val="bg1"/>
              </a:solidFill>
              <a:cs typeface="Arial" panose="020B0604020202020204" pitchFamily="34" charset="0"/>
            </a:endParaRPr>
          </a:p>
        </p:txBody>
      </p:sp>
      <p:sp>
        <p:nvSpPr>
          <p:cNvPr id="7" name="Picture Placeholder 6">
            <a:extLst>
              <a:ext uri="{FF2B5EF4-FFF2-40B4-BE49-F238E27FC236}">
                <a16:creationId xmlns:a16="http://schemas.microsoft.com/office/drawing/2014/main" id="{C344156E-423F-4671-9558-3289206D4BEE}"/>
              </a:ext>
            </a:extLst>
          </p:cNvPr>
          <p:cNvSpPr>
            <a:spLocks noGrp="1"/>
          </p:cNvSpPr>
          <p:nvPr>
            <p:ph type="pic" sz="quarter" idx="10"/>
          </p:nvPr>
        </p:nvSpPr>
        <p:spPr>
          <a:xfrm>
            <a:off x="0" y="-3"/>
            <a:ext cx="4572000" cy="6356350"/>
          </a:xfrm>
        </p:spPr>
        <p:txBody>
          <a:bodyPr/>
          <a:lstStyle/>
          <a:p>
            <a:endParaRPr lang="en-US"/>
          </a:p>
        </p:txBody>
      </p:sp>
      <p:pic>
        <p:nvPicPr>
          <p:cNvPr id="6" name="Picture 5" descr="A picture containing drawing&#10;&#10;Description automatically generated">
            <a:extLst>
              <a:ext uri="{FF2B5EF4-FFF2-40B4-BE49-F238E27FC236}">
                <a16:creationId xmlns:a16="http://schemas.microsoft.com/office/drawing/2014/main" id="{94D9B29C-736E-4795-872F-7439CB0714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5944" y="6459767"/>
            <a:ext cx="1443724" cy="294815"/>
          </a:xfrm>
          <a:prstGeom prst="rect">
            <a:avLst/>
          </a:prstGeom>
        </p:spPr>
      </p:pic>
    </p:spTree>
    <p:extLst>
      <p:ext uri="{BB962C8B-B14F-4D97-AF65-F5344CB8AC3E}">
        <p14:creationId xmlns:p14="http://schemas.microsoft.com/office/powerpoint/2010/main" val="91493771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Image + Content Gray 2">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C28EC7-AE89-4001-A846-69D2D96E3414}"/>
              </a:ext>
            </a:extLst>
          </p:cNvPr>
          <p:cNvSpPr/>
          <p:nvPr userDrawn="1"/>
        </p:nvSpPr>
        <p:spPr>
          <a:xfrm>
            <a:off x="0" y="6356350"/>
            <a:ext cx="9144000" cy="501650"/>
          </a:xfrm>
          <a:prstGeom prst="rect">
            <a:avLst/>
          </a:prstGeom>
          <a:solidFill>
            <a:srgbClr val="447485"/>
          </a:solidFill>
          <a:ln>
            <a:solidFill>
              <a:srgbClr val="4474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Slide Number Placeholder 5">
            <a:extLst>
              <a:ext uri="{FF2B5EF4-FFF2-40B4-BE49-F238E27FC236}">
                <a16:creationId xmlns:a16="http://schemas.microsoft.com/office/drawing/2014/main" id="{A719ED5B-B39F-48C0-A9CC-A4AC0258A57C}"/>
              </a:ext>
            </a:extLst>
          </p:cNvPr>
          <p:cNvSpPr txBox="1">
            <a:spLocks/>
          </p:cNvSpPr>
          <p:nvPr userDrawn="1"/>
        </p:nvSpPr>
        <p:spPr>
          <a:xfrm>
            <a:off x="5721531" y="6424614"/>
            <a:ext cx="3295107" cy="365125"/>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tint val="75000"/>
                  </a:schemeClr>
                </a:solidFill>
                <a:latin typeface="Verdana" panose="020B0604030504040204" pitchFamily="34" charset="0"/>
                <a:ea typeface="Verdana" panose="020B060403050404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900" dirty="0">
                <a:solidFill>
                  <a:schemeClr val="bg1"/>
                </a:solidFill>
                <a:cs typeface="Arial" panose="020B0604020202020204" pitchFamily="34" charset="0"/>
              </a:rPr>
              <a:t>© 2020 Nutritional Weight &amp; Wellness | </a:t>
            </a:r>
            <a:fld id="{30269389-DEE7-4E8D-BA39-59CC27E12045}" type="slidenum">
              <a:rPr lang="en-US" altLang="en-US" sz="900" smtClean="0">
                <a:solidFill>
                  <a:schemeClr val="bg1"/>
                </a:solidFill>
                <a:cs typeface="Arial" panose="020B0604020202020204" pitchFamily="34" charset="0"/>
              </a:rPr>
              <a:pPr/>
              <a:t>‹#›</a:t>
            </a:fld>
            <a:endParaRPr lang="en-US" altLang="en-US" sz="900" dirty="0">
              <a:solidFill>
                <a:schemeClr val="bg1"/>
              </a:solidFill>
              <a:cs typeface="Arial" panose="020B0604020202020204" pitchFamily="34" charset="0"/>
            </a:endParaRPr>
          </a:p>
        </p:txBody>
      </p:sp>
      <p:sp>
        <p:nvSpPr>
          <p:cNvPr id="7" name="Picture Placeholder 6">
            <a:extLst>
              <a:ext uri="{FF2B5EF4-FFF2-40B4-BE49-F238E27FC236}">
                <a16:creationId xmlns:a16="http://schemas.microsoft.com/office/drawing/2014/main" id="{C344156E-423F-4671-9558-3289206D4BEE}"/>
              </a:ext>
            </a:extLst>
          </p:cNvPr>
          <p:cNvSpPr>
            <a:spLocks noGrp="1"/>
          </p:cNvSpPr>
          <p:nvPr>
            <p:ph type="pic" sz="quarter" idx="10"/>
          </p:nvPr>
        </p:nvSpPr>
        <p:spPr>
          <a:xfrm>
            <a:off x="4572000" y="-3"/>
            <a:ext cx="4572000" cy="6356350"/>
          </a:xfrm>
        </p:spPr>
        <p:txBody>
          <a:bodyPr/>
          <a:lstStyle/>
          <a:p>
            <a:endParaRPr lang="en-US"/>
          </a:p>
        </p:txBody>
      </p:sp>
      <p:pic>
        <p:nvPicPr>
          <p:cNvPr id="6" name="Picture 5" descr="A picture containing drawing&#10;&#10;Description automatically generated">
            <a:extLst>
              <a:ext uri="{FF2B5EF4-FFF2-40B4-BE49-F238E27FC236}">
                <a16:creationId xmlns:a16="http://schemas.microsoft.com/office/drawing/2014/main" id="{70079F7A-23A3-4D52-A81B-90CC1331D6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5944" y="6459767"/>
            <a:ext cx="1443724" cy="294815"/>
          </a:xfrm>
          <a:prstGeom prst="rect">
            <a:avLst/>
          </a:prstGeom>
        </p:spPr>
      </p:pic>
    </p:spTree>
    <p:extLst>
      <p:ext uri="{BB962C8B-B14F-4D97-AF65-F5344CB8AC3E}">
        <p14:creationId xmlns:p14="http://schemas.microsoft.com/office/powerpoint/2010/main" val="248626784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Image + Content Green">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C28EC7-AE89-4001-A846-69D2D96E3414}"/>
              </a:ext>
            </a:extLst>
          </p:cNvPr>
          <p:cNvSpPr/>
          <p:nvPr userDrawn="1"/>
        </p:nvSpPr>
        <p:spPr>
          <a:xfrm>
            <a:off x="0" y="6356350"/>
            <a:ext cx="9144000" cy="501650"/>
          </a:xfrm>
          <a:prstGeom prst="rect">
            <a:avLst/>
          </a:prstGeom>
          <a:solidFill>
            <a:srgbClr val="447485"/>
          </a:solidFill>
          <a:ln>
            <a:solidFill>
              <a:srgbClr val="4474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Slide Number Placeholder 5">
            <a:extLst>
              <a:ext uri="{FF2B5EF4-FFF2-40B4-BE49-F238E27FC236}">
                <a16:creationId xmlns:a16="http://schemas.microsoft.com/office/drawing/2014/main" id="{A719ED5B-B39F-48C0-A9CC-A4AC0258A57C}"/>
              </a:ext>
            </a:extLst>
          </p:cNvPr>
          <p:cNvSpPr txBox="1">
            <a:spLocks/>
          </p:cNvSpPr>
          <p:nvPr userDrawn="1"/>
        </p:nvSpPr>
        <p:spPr>
          <a:xfrm>
            <a:off x="5094515" y="6424614"/>
            <a:ext cx="3922124" cy="365125"/>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tint val="75000"/>
                  </a:schemeClr>
                </a:solidFill>
                <a:latin typeface="Verdana" panose="020B0604030504040204" pitchFamily="34" charset="0"/>
                <a:ea typeface="Verdana" panose="020B060403050404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900" dirty="0">
                <a:solidFill>
                  <a:schemeClr val="bg1"/>
                </a:solidFill>
                <a:cs typeface="Arial" panose="020B0604020202020204" pitchFamily="34" charset="0"/>
              </a:rPr>
              <a:t>© 2020 Nutritional Weight &amp; Wellness | </a:t>
            </a:r>
            <a:fld id="{30269389-DEE7-4E8D-BA39-59CC27E12045}" type="slidenum">
              <a:rPr lang="en-US" altLang="en-US" sz="900" smtClean="0">
                <a:solidFill>
                  <a:schemeClr val="bg1"/>
                </a:solidFill>
                <a:cs typeface="Arial" panose="020B0604020202020204" pitchFamily="34" charset="0"/>
              </a:rPr>
              <a:pPr/>
              <a:t>‹#›</a:t>
            </a:fld>
            <a:endParaRPr lang="en-US" altLang="en-US" sz="900" dirty="0">
              <a:solidFill>
                <a:schemeClr val="bg1"/>
              </a:solidFill>
              <a:cs typeface="Arial" panose="020B0604020202020204" pitchFamily="34" charset="0"/>
            </a:endParaRPr>
          </a:p>
        </p:txBody>
      </p:sp>
      <p:sp>
        <p:nvSpPr>
          <p:cNvPr id="5" name="Rectangle 4">
            <a:extLst>
              <a:ext uri="{FF2B5EF4-FFF2-40B4-BE49-F238E27FC236}">
                <a16:creationId xmlns:a16="http://schemas.microsoft.com/office/drawing/2014/main" id="{6D46C730-1F16-44A7-91C6-84A1E212CCB3}"/>
              </a:ext>
            </a:extLst>
          </p:cNvPr>
          <p:cNvSpPr/>
          <p:nvPr userDrawn="1"/>
        </p:nvSpPr>
        <p:spPr>
          <a:xfrm>
            <a:off x="4572000" y="3"/>
            <a:ext cx="4572000" cy="6356347"/>
          </a:xfrm>
          <a:prstGeom prst="rect">
            <a:avLst/>
          </a:prstGeom>
          <a:solidFill>
            <a:srgbClr val="6BA13C"/>
          </a:solidFill>
          <a:ln>
            <a:solidFill>
              <a:srgbClr val="6BA1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Picture Placeholder 6">
            <a:extLst>
              <a:ext uri="{FF2B5EF4-FFF2-40B4-BE49-F238E27FC236}">
                <a16:creationId xmlns:a16="http://schemas.microsoft.com/office/drawing/2014/main" id="{C344156E-423F-4671-9558-3289206D4BEE}"/>
              </a:ext>
            </a:extLst>
          </p:cNvPr>
          <p:cNvSpPr>
            <a:spLocks noGrp="1"/>
          </p:cNvSpPr>
          <p:nvPr>
            <p:ph type="pic" sz="quarter" idx="10"/>
          </p:nvPr>
        </p:nvSpPr>
        <p:spPr>
          <a:xfrm>
            <a:off x="0" y="-3"/>
            <a:ext cx="4572000" cy="6356350"/>
          </a:xfrm>
        </p:spPr>
        <p:txBody>
          <a:bodyPr/>
          <a:lstStyle/>
          <a:p>
            <a:endParaRPr lang="en-US"/>
          </a:p>
        </p:txBody>
      </p:sp>
      <p:pic>
        <p:nvPicPr>
          <p:cNvPr id="11" name="Picture 10" descr="A picture containing drawing&#10;&#10;Description automatically generated">
            <a:extLst>
              <a:ext uri="{FF2B5EF4-FFF2-40B4-BE49-F238E27FC236}">
                <a16:creationId xmlns:a16="http://schemas.microsoft.com/office/drawing/2014/main" id="{6816761D-C776-4AAE-B0C2-0B2F9D55AC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5944" y="6459767"/>
            <a:ext cx="1443724" cy="294815"/>
          </a:xfrm>
          <a:prstGeom prst="rect">
            <a:avLst/>
          </a:prstGeom>
        </p:spPr>
      </p:pic>
    </p:spTree>
    <p:extLst>
      <p:ext uri="{BB962C8B-B14F-4D97-AF65-F5344CB8AC3E}">
        <p14:creationId xmlns:p14="http://schemas.microsoft.com/office/powerpoint/2010/main" val="284108654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Image + Content Green 2">
    <p:bg>
      <p:bgRef idx="1001">
        <a:schemeClr val="bg2"/>
      </p:bgRef>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344156E-423F-4671-9558-3289206D4BEE}"/>
              </a:ext>
            </a:extLst>
          </p:cNvPr>
          <p:cNvSpPr>
            <a:spLocks noGrp="1"/>
          </p:cNvSpPr>
          <p:nvPr>
            <p:ph type="pic" sz="quarter" idx="10"/>
          </p:nvPr>
        </p:nvSpPr>
        <p:spPr>
          <a:xfrm>
            <a:off x="4572000" y="-3"/>
            <a:ext cx="4572000" cy="6356350"/>
          </a:xfrm>
        </p:spPr>
        <p:txBody>
          <a:bodyPr/>
          <a:lstStyle/>
          <a:p>
            <a:endParaRPr lang="en-US"/>
          </a:p>
        </p:txBody>
      </p:sp>
      <p:sp>
        <p:nvSpPr>
          <p:cNvPr id="8" name="Rectangle 7">
            <a:extLst>
              <a:ext uri="{FF2B5EF4-FFF2-40B4-BE49-F238E27FC236}">
                <a16:creationId xmlns:a16="http://schemas.microsoft.com/office/drawing/2014/main" id="{87C28EC7-AE89-4001-A846-69D2D96E3414}"/>
              </a:ext>
            </a:extLst>
          </p:cNvPr>
          <p:cNvSpPr/>
          <p:nvPr userDrawn="1"/>
        </p:nvSpPr>
        <p:spPr>
          <a:xfrm>
            <a:off x="0" y="6356350"/>
            <a:ext cx="9144000" cy="501650"/>
          </a:xfrm>
          <a:prstGeom prst="rect">
            <a:avLst/>
          </a:prstGeom>
          <a:solidFill>
            <a:srgbClr val="447485"/>
          </a:solidFill>
          <a:ln>
            <a:solidFill>
              <a:srgbClr val="4474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Slide Number Placeholder 5">
            <a:extLst>
              <a:ext uri="{FF2B5EF4-FFF2-40B4-BE49-F238E27FC236}">
                <a16:creationId xmlns:a16="http://schemas.microsoft.com/office/drawing/2014/main" id="{A719ED5B-B39F-48C0-A9CC-A4AC0258A57C}"/>
              </a:ext>
            </a:extLst>
          </p:cNvPr>
          <p:cNvSpPr txBox="1">
            <a:spLocks/>
          </p:cNvSpPr>
          <p:nvPr userDrawn="1"/>
        </p:nvSpPr>
        <p:spPr>
          <a:xfrm>
            <a:off x="5734595" y="6424614"/>
            <a:ext cx="3282044" cy="365125"/>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tint val="75000"/>
                  </a:schemeClr>
                </a:solidFill>
                <a:latin typeface="Verdana" panose="020B0604030504040204" pitchFamily="34" charset="0"/>
                <a:ea typeface="Verdana" panose="020B060403050404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900" dirty="0">
                <a:solidFill>
                  <a:schemeClr val="bg1"/>
                </a:solidFill>
                <a:cs typeface="Arial" panose="020B0604020202020204" pitchFamily="34" charset="0"/>
              </a:rPr>
              <a:t>© 2020 Nutritional Weight &amp; Wellness | </a:t>
            </a:r>
            <a:fld id="{30269389-DEE7-4E8D-BA39-59CC27E12045}" type="slidenum">
              <a:rPr lang="en-US" altLang="en-US" sz="900" smtClean="0">
                <a:solidFill>
                  <a:schemeClr val="bg1"/>
                </a:solidFill>
                <a:cs typeface="Arial" panose="020B0604020202020204" pitchFamily="34" charset="0"/>
              </a:rPr>
              <a:pPr/>
              <a:t>‹#›</a:t>
            </a:fld>
            <a:endParaRPr lang="en-US" altLang="en-US" sz="900" dirty="0">
              <a:solidFill>
                <a:schemeClr val="bg1"/>
              </a:solidFill>
              <a:cs typeface="Arial" panose="020B0604020202020204" pitchFamily="34" charset="0"/>
            </a:endParaRPr>
          </a:p>
        </p:txBody>
      </p:sp>
      <p:sp>
        <p:nvSpPr>
          <p:cNvPr id="5" name="Rectangle 4">
            <a:extLst>
              <a:ext uri="{FF2B5EF4-FFF2-40B4-BE49-F238E27FC236}">
                <a16:creationId xmlns:a16="http://schemas.microsoft.com/office/drawing/2014/main" id="{6D46C730-1F16-44A7-91C6-84A1E212CCB3}"/>
              </a:ext>
            </a:extLst>
          </p:cNvPr>
          <p:cNvSpPr/>
          <p:nvPr userDrawn="1"/>
        </p:nvSpPr>
        <p:spPr>
          <a:xfrm>
            <a:off x="0" y="3"/>
            <a:ext cx="4572000" cy="6356347"/>
          </a:xfrm>
          <a:prstGeom prst="rect">
            <a:avLst/>
          </a:prstGeom>
          <a:solidFill>
            <a:srgbClr val="6BA13C"/>
          </a:solidFill>
          <a:ln>
            <a:solidFill>
              <a:srgbClr val="6BA1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descr="A picture containing drawing&#10;&#10;Description automatically generated">
            <a:extLst>
              <a:ext uri="{FF2B5EF4-FFF2-40B4-BE49-F238E27FC236}">
                <a16:creationId xmlns:a16="http://schemas.microsoft.com/office/drawing/2014/main" id="{B65B7133-B163-42F2-AFFD-1FBF0E0908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5944" y="6459767"/>
            <a:ext cx="1443724" cy="294815"/>
          </a:xfrm>
          <a:prstGeom prst="rect">
            <a:avLst/>
          </a:prstGeom>
        </p:spPr>
      </p:pic>
    </p:spTree>
    <p:extLst>
      <p:ext uri="{BB962C8B-B14F-4D97-AF65-F5344CB8AC3E}">
        <p14:creationId xmlns:p14="http://schemas.microsoft.com/office/powerpoint/2010/main" val="366012513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 Content Orange">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C28EC7-AE89-4001-A846-69D2D96E3414}"/>
              </a:ext>
            </a:extLst>
          </p:cNvPr>
          <p:cNvSpPr/>
          <p:nvPr userDrawn="1"/>
        </p:nvSpPr>
        <p:spPr>
          <a:xfrm>
            <a:off x="0" y="6356350"/>
            <a:ext cx="9144000" cy="501650"/>
          </a:xfrm>
          <a:prstGeom prst="rect">
            <a:avLst/>
          </a:prstGeom>
          <a:solidFill>
            <a:srgbClr val="447485"/>
          </a:solidFill>
          <a:ln>
            <a:solidFill>
              <a:srgbClr val="4474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Slide Number Placeholder 5">
            <a:extLst>
              <a:ext uri="{FF2B5EF4-FFF2-40B4-BE49-F238E27FC236}">
                <a16:creationId xmlns:a16="http://schemas.microsoft.com/office/drawing/2014/main" id="{A719ED5B-B39F-48C0-A9CC-A4AC0258A57C}"/>
              </a:ext>
            </a:extLst>
          </p:cNvPr>
          <p:cNvSpPr txBox="1">
            <a:spLocks/>
          </p:cNvSpPr>
          <p:nvPr userDrawn="1"/>
        </p:nvSpPr>
        <p:spPr>
          <a:xfrm>
            <a:off x="5969727" y="6424614"/>
            <a:ext cx="3046912" cy="365125"/>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tint val="75000"/>
                  </a:schemeClr>
                </a:solidFill>
                <a:latin typeface="Verdana" panose="020B0604030504040204" pitchFamily="34" charset="0"/>
                <a:ea typeface="Verdana" panose="020B060403050404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900" dirty="0">
                <a:solidFill>
                  <a:schemeClr val="bg1"/>
                </a:solidFill>
                <a:cs typeface="Arial" panose="020B0604020202020204" pitchFamily="34" charset="0"/>
              </a:rPr>
              <a:t>© 2020 Nutritional Weight &amp; Wellness | </a:t>
            </a:r>
            <a:fld id="{30269389-DEE7-4E8D-BA39-59CC27E12045}" type="slidenum">
              <a:rPr lang="en-US" altLang="en-US" sz="900" smtClean="0">
                <a:solidFill>
                  <a:schemeClr val="bg1"/>
                </a:solidFill>
                <a:cs typeface="Arial" panose="020B0604020202020204" pitchFamily="34" charset="0"/>
              </a:rPr>
              <a:pPr/>
              <a:t>‹#›</a:t>
            </a:fld>
            <a:endParaRPr lang="en-US" altLang="en-US" sz="900" dirty="0">
              <a:solidFill>
                <a:schemeClr val="bg1"/>
              </a:solidFill>
              <a:cs typeface="Arial" panose="020B0604020202020204" pitchFamily="34" charset="0"/>
            </a:endParaRPr>
          </a:p>
        </p:txBody>
      </p:sp>
      <p:sp>
        <p:nvSpPr>
          <p:cNvPr id="5" name="Rectangle 4">
            <a:extLst>
              <a:ext uri="{FF2B5EF4-FFF2-40B4-BE49-F238E27FC236}">
                <a16:creationId xmlns:a16="http://schemas.microsoft.com/office/drawing/2014/main" id="{6D46C730-1F16-44A7-91C6-84A1E212CCB3}"/>
              </a:ext>
            </a:extLst>
          </p:cNvPr>
          <p:cNvSpPr/>
          <p:nvPr userDrawn="1"/>
        </p:nvSpPr>
        <p:spPr>
          <a:xfrm>
            <a:off x="4572000" y="3"/>
            <a:ext cx="4572000" cy="6356347"/>
          </a:xfrm>
          <a:prstGeom prst="rect">
            <a:avLst/>
          </a:prstGeom>
          <a:solidFill>
            <a:srgbClr val="EF984A"/>
          </a:solidFill>
          <a:ln>
            <a:solidFill>
              <a:srgbClr val="EF9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Picture Placeholder 6">
            <a:extLst>
              <a:ext uri="{FF2B5EF4-FFF2-40B4-BE49-F238E27FC236}">
                <a16:creationId xmlns:a16="http://schemas.microsoft.com/office/drawing/2014/main" id="{C344156E-423F-4671-9558-3289206D4BEE}"/>
              </a:ext>
            </a:extLst>
          </p:cNvPr>
          <p:cNvSpPr>
            <a:spLocks noGrp="1"/>
          </p:cNvSpPr>
          <p:nvPr>
            <p:ph type="pic" sz="quarter" idx="10"/>
          </p:nvPr>
        </p:nvSpPr>
        <p:spPr>
          <a:xfrm>
            <a:off x="0" y="-3"/>
            <a:ext cx="4572000" cy="6356350"/>
          </a:xfrm>
        </p:spPr>
        <p:txBody>
          <a:bodyPr/>
          <a:lstStyle/>
          <a:p>
            <a:endParaRPr lang="en-US"/>
          </a:p>
        </p:txBody>
      </p:sp>
      <p:pic>
        <p:nvPicPr>
          <p:cNvPr id="11" name="Picture 10" descr="A picture containing drawing&#10;&#10;Description automatically generated">
            <a:extLst>
              <a:ext uri="{FF2B5EF4-FFF2-40B4-BE49-F238E27FC236}">
                <a16:creationId xmlns:a16="http://schemas.microsoft.com/office/drawing/2014/main" id="{BC206086-99D8-4B5A-B086-4C5E86008DA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5944" y="6459767"/>
            <a:ext cx="1443724" cy="294815"/>
          </a:xfrm>
          <a:prstGeom prst="rect">
            <a:avLst/>
          </a:prstGeom>
        </p:spPr>
      </p:pic>
    </p:spTree>
    <p:extLst>
      <p:ext uri="{BB962C8B-B14F-4D97-AF65-F5344CB8AC3E}">
        <p14:creationId xmlns:p14="http://schemas.microsoft.com/office/powerpoint/2010/main" val="89952819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8F4717-EEA4-44DF-9562-E4FDBB190ADE}" type="datetimeFigureOut">
              <a:rPr lang="en-US" smtClean="0"/>
              <a:t>8/12/2020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7BE4F-B78F-4F19-B7C8-49A47375FE7C}" type="slidenum">
              <a:rPr lang="en-US" smtClean="0"/>
              <a:t>‹#›</a:t>
            </a:fld>
            <a:endParaRPr lang="en-US"/>
          </a:p>
        </p:txBody>
      </p:sp>
    </p:spTree>
    <p:extLst>
      <p:ext uri="{BB962C8B-B14F-4D97-AF65-F5344CB8AC3E}">
        <p14:creationId xmlns:p14="http://schemas.microsoft.com/office/powerpoint/2010/main" val="1032126"/>
      </p:ext>
    </p:extLst>
  </p:cSld>
  <p:clrMap bg1="lt1" tx1="dk1" bg2="lt2" tx2="dk2" accent1="accent1" accent2="accent2" accent3="accent3" accent4="accent4" accent5="accent5" accent6="accent6" hlink="hlink" folHlink="folHlink"/>
  <p:sldLayoutIdLst>
    <p:sldLayoutId id="2147483688" r:id="rId1"/>
    <p:sldLayoutId id="2147483683" r:id="rId2"/>
    <p:sldLayoutId id="2147483690" r:id="rId3"/>
    <p:sldLayoutId id="2147483689" r:id="rId4"/>
    <p:sldLayoutId id="2147483691" r:id="rId5"/>
    <p:sldLayoutId id="2147483692" r:id="rId6"/>
    <p:sldLayoutId id="2147483695" r:id="rId7"/>
    <p:sldLayoutId id="2147483693" r:id="rId8"/>
    <p:sldLayoutId id="2147483671" r:id="rId9"/>
    <p:sldLayoutId id="2147483699" r:id="rId10"/>
    <p:sldLayoutId id="2147483700" r:id="rId11"/>
    <p:sldLayoutId id="2147483701" r:id="rId12"/>
    <p:sldLayoutId id="2147483702" r:id="rId13"/>
    <p:sldLayoutId id="2147483650" r:id="rId14"/>
    <p:sldLayoutId id="214748370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38.png"/><Relationship Id="rId9" Type="http://schemas.openxmlformats.org/officeDocument/2006/relationships/image" Target="../media/image51.png"/></Relationships>
</file>

<file path=ppt/slides/_rels/slide1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5.xml"/><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BFCE0-3C1E-4072-B01B-8490A5B77AD2}"/>
              </a:ext>
            </a:extLst>
          </p:cNvPr>
          <p:cNvSpPr>
            <a:spLocks noGrp="1"/>
          </p:cNvSpPr>
          <p:nvPr>
            <p:ph type="title"/>
          </p:nvPr>
        </p:nvSpPr>
        <p:spPr>
          <a:xfrm>
            <a:off x="5042315" y="4318338"/>
            <a:ext cx="3792196" cy="1814135"/>
          </a:xfrm>
        </p:spPr>
        <p:txBody>
          <a:bodyPr>
            <a:normAutofit/>
          </a:bodyPr>
          <a:lstStyle/>
          <a:p>
            <a:r>
              <a:rPr lang="en-US" sz="3000" dirty="0"/>
              <a:t>Building Resilience During Times of Stress &amp; Anxiety</a:t>
            </a:r>
          </a:p>
        </p:txBody>
      </p:sp>
      <p:pic>
        <p:nvPicPr>
          <p:cNvPr id="7" name="Picture Placeholder 6">
            <a:extLst>
              <a:ext uri="{FF2B5EF4-FFF2-40B4-BE49-F238E27FC236}">
                <a16:creationId xmlns:a16="http://schemas.microsoft.com/office/drawing/2014/main" id="{9383B21D-B2BB-4BD4-A41F-5E7916860CB3}"/>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6567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C7890D-7B71-46F5-BE89-493B9D90EE08}"/>
              </a:ext>
            </a:extLst>
          </p:cNvPr>
          <p:cNvSpPr txBox="1"/>
          <p:nvPr/>
        </p:nvSpPr>
        <p:spPr>
          <a:xfrm>
            <a:off x="3421766" y="5560339"/>
            <a:ext cx="2300466" cy="369332"/>
          </a:xfrm>
          <a:prstGeom prst="rect">
            <a:avLst/>
          </a:prstGeom>
          <a:noFill/>
        </p:spPr>
        <p:txBody>
          <a:bodyPr wrap="square" rtlCol="0">
            <a:spAutoFit/>
          </a:bodyPr>
          <a:lstStyle/>
          <a:p>
            <a:r>
              <a:rPr lang="en-US" b="1" dirty="0">
                <a:latin typeface="Verdana" panose="020B0604030504040204" pitchFamily="34" charset="0"/>
                <a:ea typeface="Verdana" panose="020B0604030504040204" pitchFamily="34" charset="0"/>
              </a:rPr>
              <a:t>I forgot to eat!</a:t>
            </a:r>
          </a:p>
        </p:txBody>
      </p:sp>
      <p:grpSp>
        <p:nvGrpSpPr>
          <p:cNvPr id="3" name="Group 2">
            <a:extLst>
              <a:ext uri="{FF2B5EF4-FFF2-40B4-BE49-F238E27FC236}">
                <a16:creationId xmlns:a16="http://schemas.microsoft.com/office/drawing/2014/main" id="{FF2AB9C5-CFF4-4501-9DC7-BCEC2390C282}"/>
              </a:ext>
            </a:extLst>
          </p:cNvPr>
          <p:cNvGrpSpPr/>
          <p:nvPr/>
        </p:nvGrpSpPr>
        <p:grpSpPr>
          <a:xfrm>
            <a:off x="476443" y="538901"/>
            <a:ext cx="8191113" cy="758760"/>
            <a:chOff x="854413" y="296312"/>
            <a:chExt cx="7435174" cy="758760"/>
          </a:xfrm>
        </p:grpSpPr>
        <p:sp>
          <p:nvSpPr>
            <p:cNvPr id="4" name="TextBox 3">
              <a:extLst>
                <a:ext uri="{FF2B5EF4-FFF2-40B4-BE49-F238E27FC236}">
                  <a16:creationId xmlns:a16="http://schemas.microsoft.com/office/drawing/2014/main" id="{A4018E3D-F538-4645-AEE8-EB7EAB803882}"/>
                </a:ext>
              </a:extLst>
            </p:cNvPr>
            <p:cNvSpPr txBox="1"/>
            <p:nvPr/>
          </p:nvSpPr>
          <p:spPr>
            <a:xfrm>
              <a:off x="854413" y="296312"/>
              <a:ext cx="7435174" cy="507831"/>
            </a:xfrm>
            <a:prstGeom prst="rect">
              <a:avLst/>
            </a:prstGeom>
            <a:noFill/>
          </p:spPr>
          <p:txBody>
            <a:bodyPr wrap="square" rtlCol="0">
              <a:spAutoFit/>
            </a:bodyPr>
            <a:lstStyle/>
            <a:p>
              <a:pPr algn="ctr"/>
              <a:r>
                <a:rPr lang="en-US" sz="2700" b="1" dirty="0">
                  <a:solidFill>
                    <a:srgbClr val="447485"/>
                  </a:solidFill>
                  <a:latin typeface="Verdana" panose="020B0604030504040204" pitchFamily="34" charset="0"/>
                  <a:ea typeface="Verdana" panose="020B0604030504040204" pitchFamily="34" charset="0"/>
                </a:rPr>
                <a:t>An Anxiety-Producing Breakfast</a:t>
              </a:r>
            </a:p>
          </p:txBody>
        </p:sp>
        <p:cxnSp>
          <p:nvCxnSpPr>
            <p:cNvPr id="5" name="Straight Connector 4">
              <a:extLst>
                <a:ext uri="{FF2B5EF4-FFF2-40B4-BE49-F238E27FC236}">
                  <a16:creationId xmlns:a16="http://schemas.microsoft.com/office/drawing/2014/main" id="{95B997E2-38C7-4E96-BAE1-CC01D0AB592E}"/>
                </a:ext>
              </a:extLst>
            </p:cNvPr>
            <p:cNvCxnSpPr/>
            <p:nvPr/>
          </p:nvCxnSpPr>
          <p:spPr>
            <a:xfrm>
              <a:off x="3584126" y="1055072"/>
              <a:ext cx="1975748" cy="0"/>
            </a:xfrm>
            <a:prstGeom prst="line">
              <a:avLst/>
            </a:prstGeom>
            <a:ln w="19050">
              <a:solidFill>
                <a:srgbClr val="6BA13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9144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41124CB-F0E4-4AE6-8083-A676D81CFDEA}"/>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0" y="-3"/>
            <a:ext cx="4572000" cy="6356350"/>
          </a:xfrm>
        </p:spPr>
      </p:pic>
      <p:sp>
        <p:nvSpPr>
          <p:cNvPr id="3" name="Text Placeholder 2">
            <a:extLst>
              <a:ext uri="{FF2B5EF4-FFF2-40B4-BE49-F238E27FC236}">
                <a16:creationId xmlns:a16="http://schemas.microsoft.com/office/drawing/2014/main" id="{DDEFB48B-E338-48E3-A8D0-80B1E012DD56}"/>
              </a:ext>
            </a:extLst>
          </p:cNvPr>
          <p:cNvSpPr>
            <a:spLocks noGrp="1"/>
          </p:cNvSpPr>
          <p:nvPr>
            <p:ph type="body" sz="quarter" idx="4294967295"/>
          </p:nvPr>
        </p:nvSpPr>
        <p:spPr>
          <a:xfrm>
            <a:off x="5289453" y="2400593"/>
            <a:ext cx="3157538" cy="1028407"/>
          </a:xfrm>
        </p:spPr>
        <p:txBody>
          <a:bodyPr>
            <a:noAutofit/>
          </a:bodyPr>
          <a:lstStyle/>
          <a:p>
            <a:pPr marL="0" indent="0" algn="ctr">
              <a:buNone/>
            </a:pPr>
            <a:r>
              <a:rPr lang="en-US" sz="2700" b="1" dirty="0">
                <a:solidFill>
                  <a:schemeClr val="bg1"/>
                </a:solidFill>
                <a:latin typeface="Verdana" panose="020B0604030504040204" pitchFamily="34" charset="0"/>
                <a:ea typeface="Verdana" panose="020B0604030504040204" pitchFamily="34" charset="0"/>
              </a:rPr>
              <a:t>A Breakfast</a:t>
            </a:r>
            <a:br>
              <a:rPr lang="en-US" sz="2700" b="1" dirty="0">
                <a:solidFill>
                  <a:schemeClr val="bg1"/>
                </a:solidFill>
                <a:latin typeface="Verdana" panose="020B0604030504040204" pitchFamily="34" charset="0"/>
                <a:ea typeface="Verdana" panose="020B0604030504040204" pitchFamily="34" charset="0"/>
              </a:rPr>
            </a:br>
            <a:r>
              <a:rPr lang="en-US" sz="2700" b="1" dirty="0">
                <a:solidFill>
                  <a:schemeClr val="bg1"/>
                </a:solidFill>
                <a:latin typeface="Verdana" panose="020B0604030504040204" pitchFamily="34" charset="0"/>
                <a:ea typeface="Verdana" panose="020B0604030504040204" pitchFamily="34" charset="0"/>
              </a:rPr>
              <a:t>To Build Resilience</a:t>
            </a:r>
          </a:p>
        </p:txBody>
      </p:sp>
    </p:spTree>
    <p:extLst>
      <p:ext uri="{BB962C8B-B14F-4D97-AF65-F5344CB8AC3E}">
        <p14:creationId xmlns:p14="http://schemas.microsoft.com/office/powerpoint/2010/main" val="3245281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C7890D-7B71-46F5-BE89-493B9D90EE08}"/>
              </a:ext>
            </a:extLst>
          </p:cNvPr>
          <p:cNvSpPr txBox="1"/>
          <p:nvPr/>
        </p:nvSpPr>
        <p:spPr>
          <a:xfrm>
            <a:off x="811720" y="1885510"/>
            <a:ext cx="3013229" cy="2585323"/>
          </a:xfrm>
          <a:prstGeom prst="rect">
            <a:avLst/>
          </a:prstGeom>
          <a:noFill/>
        </p:spPr>
        <p:txBody>
          <a:bodyPr wrap="square" rtlCol="0">
            <a:spAutoFit/>
          </a:bodyPr>
          <a:lstStyle/>
          <a:p>
            <a:pPr algn="ctr"/>
            <a:r>
              <a:rPr lang="en-US" sz="2700" b="1" dirty="0">
                <a:solidFill>
                  <a:schemeClr val="bg1"/>
                </a:solidFill>
                <a:latin typeface="Verdana" panose="020B0604030504040204" pitchFamily="34" charset="0"/>
                <a:ea typeface="Verdana" panose="020B0604030504040204" pitchFamily="34" charset="0"/>
              </a:rPr>
              <a:t>A Typical American Breakfast</a:t>
            </a:r>
          </a:p>
          <a:p>
            <a:pPr algn="ctr"/>
            <a:r>
              <a:rPr lang="en-US" sz="2700" b="1" dirty="0">
                <a:solidFill>
                  <a:schemeClr val="bg1"/>
                </a:solidFill>
                <a:latin typeface="Verdana" panose="020B0604030504040204" pitchFamily="34" charset="0"/>
                <a:ea typeface="Verdana" panose="020B0604030504040204" pitchFamily="34" charset="0"/>
              </a:rPr>
              <a:t>= </a:t>
            </a:r>
          </a:p>
          <a:p>
            <a:pPr algn="ctr"/>
            <a:r>
              <a:rPr lang="en-US" sz="2700" b="1" dirty="0">
                <a:solidFill>
                  <a:schemeClr val="bg1"/>
                </a:solidFill>
                <a:latin typeface="Verdana" panose="020B0604030504040204" pitchFamily="34" charset="0"/>
                <a:ea typeface="Verdana" panose="020B0604030504040204" pitchFamily="34" charset="0"/>
              </a:rPr>
              <a:t>Anxiety and Depression</a:t>
            </a:r>
          </a:p>
        </p:txBody>
      </p:sp>
      <p:pic>
        <p:nvPicPr>
          <p:cNvPr id="6" name="Picture 5">
            <a:extLst>
              <a:ext uri="{FF2B5EF4-FFF2-40B4-BE49-F238E27FC236}">
                <a16:creationId xmlns:a16="http://schemas.microsoft.com/office/drawing/2014/main" id="{B08091B9-8D5C-4C47-9B86-1C206679CA0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387818">
            <a:off x="5897830" y="439859"/>
            <a:ext cx="2637692" cy="26376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E33815B5-741C-4DCC-BA3B-D8500ACD545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21132942">
            <a:off x="5321104" y="3138862"/>
            <a:ext cx="2637692" cy="26376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06852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8B2B2A-5E92-46D8-B496-1C499577B86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25815" y="1464172"/>
            <a:ext cx="6092369" cy="45712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4C82A9E2-1677-4CE6-AB00-AA25CEF224A8}"/>
              </a:ext>
            </a:extLst>
          </p:cNvPr>
          <p:cNvSpPr txBox="1"/>
          <p:nvPr/>
        </p:nvSpPr>
        <p:spPr>
          <a:xfrm>
            <a:off x="303535" y="362014"/>
            <a:ext cx="8536929" cy="923330"/>
          </a:xfrm>
          <a:prstGeom prst="rect">
            <a:avLst/>
          </a:prstGeom>
          <a:noFill/>
        </p:spPr>
        <p:txBody>
          <a:bodyPr wrap="square" rtlCol="0">
            <a:spAutoFit/>
          </a:bodyPr>
          <a:lstStyle/>
          <a:p>
            <a:pPr algn="ctr"/>
            <a:r>
              <a:rPr lang="en-US" sz="2700" b="1" dirty="0">
                <a:solidFill>
                  <a:srgbClr val="6BA13C"/>
                </a:solidFill>
                <a:latin typeface="Verdana" panose="020B0604030504040204" pitchFamily="34" charset="0"/>
                <a:ea typeface="Verdana" panose="020B0604030504040204" pitchFamily="34" charset="0"/>
              </a:rPr>
              <a:t>High Blood Sugar = </a:t>
            </a:r>
          </a:p>
          <a:p>
            <a:pPr algn="ctr"/>
            <a:r>
              <a:rPr lang="en-US" sz="2700" b="1" dirty="0">
                <a:solidFill>
                  <a:srgbClr val="6BA13C"/>
                </a:solidFill>
                <a:latin typeface="Verdana" panose="020B0604030504040204" pitchFamily="34" charset="0"/>
                <a:ea typeface="Verdana" panose="020B0604030504040204" pitchFamily="34" charset="0"/>
              </a:rPr>
              <a:t>High Stress &amp; Anxiety</a:t>
            </a:r>
          </a:p>
        </p:txBody>
      </p:sp>
    </p:spTree>
    <p:extLst>
      <p:ext uri="{BB962C8B-B14F-4D97-AF65-F5344CB8AC3E}">
        <p14:creationId xmlns:p14="http://schemas.microsoft.com/office/powerpoint/2010/main" val="1196783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8B2B2A-5E92-46D8-B496-1C499577B86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25815" y="1464172"/>
            <a:ext cx="6092369" cy="45712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4C82A9E2-1677-4CE6-AB00-AA25CEF224A8}"/>
              </a:ext>
            </a:extLst>
          </p:cNvPr>
          <p:cNvSpPr txBox="1"/>
          <p:nvPr/>
        </p:nvSpPr>
        <p:spPr>
          <a:xfrm>
            <a:off x="303535" y="362014"/>
            <a:ext cx="8536929" cy="923330"/>
          </a:xfrm>
          <a:prstGeom prst="rect">
            <a:avLst/>
          </a:prstGeom>
          <a:noFill/>
        </p:spPr>
        <p:txBody>
          <a:bodyPr wrap="square" rtlCol="0">
            <a:spAutoFit/>
          </a:bodyPr>
          <a:lstStyle/>
          <a:p>
            <a:pPr algn="ctr"/>
            <a:r>
              <a:rPr lang="en-US" sz="2700" b="1" dirty="0">
                <a:solidFill>
                  <a:srgbClr val="6BA13C"/>
                </a:solidFill>
                <a:latin typeface="Verdana" panose="020B0604030504040204" pitchFamily="34" charset="0"/>
                <a:ea typeface="Verdana" panose="020B0604030504040204" pitchFamily="34" charset="0"/>
              </a:rPr>
              <a:t>Low Blood Sugar = </a:t>
            </a:r>
          </a:p>
          <a:p>
            <a:pPr algn="ctr"/>
            <a:r>
              <a:rPr lang="en-US" sz="2700" b="1" dirty="0">
                <a:solidFill>
                  <a:srgbClr val="6BA13C"/>
                </a:solidFill>
                <a:latin typeface="Verdana" panose="020B0604030504040204" pitchFamily="34" charset="0"/>
                <a:ea typeface="Verdana" panose="020B0604030504040204" pitchFamily="34" charset="0"/>
              </a:rPr>
              <a:t>Anxiety, Irritability, &amp; Insomnia</a:t>
            </a:r>
          </a:p>
        </p:txBody>
      </p:sp>
    </p:spTree>
    <p:extLst>
      <p:ext uri="{BB962C8B-B14F-4D97-AF65-F5344CB8AC3E}">
        <p14:creationId xmlns:p14="http://schemas.microsoft.com/office/powerpoint/2010/main" val="2357316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61A72A8-FA94-46B4-A22E-25DEB40CEAF7}"/>
              </a:ext>
            </a:extLst>
          </p:cNvPr>
          <p:cNvSpPr txBox="1"/>
          <p:nvPr/>
        </p:nvSpPr>
        <p:spPr>
          <a:xfrm>
            <a:off x="476443" y="480845"/>
            <a:ext cx="8191113" cy="923330"/>
          </a:xfrm>
          <a:prstGeom prst="rect">
            <a:avLst/>
          </a:prstGeom>
          <a:noFill/>
        </p:spPr>
        <p:txBody>
          <a:bodyPr wrap="square" rtlCol="0">
            <a:spAutoFit/>
          </a:bodyPr>
          <a:lstStyle/>
          <a:p>
            <a:pPr algn="ctr"/>
            <a:r>
              <a:rPr lang="en-US" sz="2700" b="1" dirty="0">
                <a:solidFill>
                  <a:srgbClr val="6BA13C"/>
                </a:solidFill>
                <a:latin typeface="Verdana" panose="020B0604030504040204" pitchFamily="34" charset="0"/>
                <a:ea typeface="Verdana" panose="020B0604030504040204" pitchFamily="34" charset="0"/>
              </a:rPr>
              <a:t>Foods to Build Resilience </a:t>
            </a:r>
            <a:br>
              <a:rPr lang="en-US" sz="2700" b="1" dirty="0">
                <a:solidFill>
                  <a:srgbClr val="6BA13C"/>
                </a:solidFill>
                <a:latin typeface="Verdana" panose="020B0604030504040204" pitchFamily="34" charset="0"/>
                <a:ea typeface="Verdana" panose="020B0604030504040204" pitchFamily="34" charset="0"/>
              </a:rPr>
            </a:br>
            <a:r>
              <a:rPr lang="en-US" sz="2700" b="1" dirty="0">
                <a:solidFill>
                  <a:srgbClr val="6BA13C"/>
                </a:solidFill>
                <a:latin typeface="Verdana" panose="020B0604030504040204" pitchFamily="34" charset="0"/>
                <a:ea typeface="Verdana" panose="020B0604030504040204" pitchFamily="34" charset="0"/>
              </a:rPr>
              <a:t>&amp; Reduce Anxiety</a:t>
            </a:r>
          </a:p>
        </p:txBody>
      </p:sp>
      <p:grpSp>
        <p:nvGrpSpPr>
          <p:cNvPr id="10" name="Group 9">
            <a:extLst>
              <a:ext uri="{FF2B5EF4-FFF2-40B4-BE49-F238E27FC236}">
                <a16:creationId xmlns:a16="http://schemas.microsoft.com/office/drawing/2014/main" id="{7633520F-0423-45F3-9796-C7F6E198198E}"/>
              </a:ext>
            </a:extLst>
          </p:cNvPr>
          <p:cNvGrpSpPr/>
          <p:nvPr/>
        </p:nvGrpSpPr>
        <p:grpSpPr>
          <a:xfrm>
            <a:off x="450242" y="1587941"/>
            <a:ext cx="7438610" cy="1415870"/>
            <a:chOff x="450242" y="1587941"/>
            <a:chExt cx="7438610" cy="1415870"/>
          </a:xfrm>
        </p:grpSpPr>
        <p:grpSp>
          <p:nvGrpSpPr>
            <p:cNvPr id="8" name="Group 7">
              <a:extLst>
                <a:ext uri="{FF2B5EF4-FFF2-40B4-BE49-F238E27FC236}">
                  <a16:creationId xmlns:a16="http://schemas.microsoft.com/office/drawing/2014/main" id="{4DA8E502-58D2-44F5-988C-C8AE5FF691DE}"/>
                </a:ext>
              </a:extLst>
            </p:cNvPr>
            <p:cNvGrpSpPr/>
            <p:nvPr/>
          </p:nvGrpSpPr>
          <p:grpSpPr>
            <a:xfrm>
              <a:off x="450242" y="1587941"/>
              <a:ext cx="7438610" cy="1415870"/>
              <a:chOff x="44845" y="2013130"/>
              <a:chExt cx="7438610" cy="1415870"/>
            </a:xfrm>
          </p:grpSpPr>
          <p:sp>
            <p:nvSpPr>
              <p:cNvPr id="12" name="TextBox 11">
                <a:extLst>
                  <a:ext uri="{FF2B5EF4-FFF2-40B4-BE49-F238E27FC236}">
                    <a16:creationId xmlns:a16="http://schemas.microsoft.com/office/drawing/2014/main" id="{3CB760F9-B197-4186-80D9-32A4D0E04810}"/>
                  </a:ext>
                </a:extLst>
              </p:cNvPr>
              <p:cNvSpPr txBox="1"/>
              <p:nvPr/>
            </p:nvSpPr>
            <p:spPr>
              <a:xfrm>
                <a:off x="44845" y="2182455"/>
                <a:ext cx="2133600" cy="1077218"/>
              </a:xfrm>
              <a:prstGeom prst="rect">
                <a:avLst/>
              </a:prstGeom>
              <a:noFill/>
            </p:spPr>
            <p:txBody>
              <a:bodyPr wrap="square" rtlCol="0">
                <a:spAutoFit/>
              </a:bodyPr>
              <a:lstStyle/>
              <a:p>
                <a:pPr algn="r"/>
                <a:r>
                  <a:rPr lang="en-US" sz="1600" b="1" dirty="0">
                    <a:latin typeface="Verdana" panose="020B0604030504040204" pitchFamily="34" charset="0"/>
                    <a:ea typeface="Verdana" panose="020B0604030504040204" pitchFamily="34" charset="0"/>
                  </a:rPr>
                  <a:t>BREAKFAST</a:t>
                </a:r>
              </a:p>
              <a:p>
                <a:pPr algn="r"/>
                <a:r>
                  <a:rPr lang="en-US" sz="1600" dirty="0">
                    <a:latin typeface="Verdana" panose="020B0604030504040204" pitchFamily="34" charset="0"/>
                    <a:ea typeface="Verdana" panose="020B0604030504040204" pitchFamily="34" charset="0"/>
                  </a:rPr>
                  <a:t>Turkey Sausage, Green Beans, Butter</a:t>
                </a:r>
              </a:p>
            </p:txBody>
          </p:sp>
          <p:grpSp>
            <p:nvGrpSpPr>
              <p:cNvPr id="7" name="Group 6">
                <a:extLst>
                  <a:ext uri="{FF2B5EF4-FFF2-40B4-BE49-F238E27FC236}">
                    <a16:creationId xmlns:a16="http://schemas.microsoft.com/office/drawing/2014/main" id="{367A444B-17DD-47C3-8F8F-16FE7F4F9F16}"/>
                  </a:ext>
                </a:extLst>
              </p:cNvPr>
              <p:cNvGrpSpPr/>
              <p:nvPr/>
            </p:nvGrpSpPr>
            <p:grpSpPr>
              <a:xfrm>
                <a:off x="2752300" y="2013130"/>
                <a:ext cx="4731155" cy="1415870"/>
                <a:chOff x="977565" y="1830901"/>
                <a:chExt cx="4731155" cy="1415870"/>
              </a:xfrm>
            </p:grpSpPr>
            <p:grpSp>
              <p:nvGrpSpPr>
                <p:cNvPr id="6" name="Group 5">
                  <a:extLst>
                    <a:ext uri="{FF2B5EF4-FFF2-40B4-BE49-F238E27FC236}">
                      <a16:creationId xmlns:a16="http://schemas.microsoft.com/office/drawing/2014/main" id="{96146130-AF18-410F-9E1A-F7A421D03844}"/>
                    </a:ext>
                  </a:extLst>
                </p:cNvPr>
                <p:cNvGrpSpPr/>
                <p:nvPr/>
              </p:nvGrpSpPr>
              <p:grpSpPr>
                <a:xfrm>
                  <a:off x="977565" y="1830902"/>
                  <a:ext cx="1415869" cy="1415869"/>
                  <a:chOff x="977565" y="1830902"/>
                  <a:chExt cx="1415869" cy="1415869"/>
                </a:xfrm>
              </p:grpSpPr>
              <p:sp>
                <p:nvSpPr>
                  <p:cNvPr id="4" name="Oval 3">
                    <a:extLst>
                      <a:ext uri="{FF2B5EF4-FFF2-40B4-BE49-F238E27FC236}">
                        <a16:creationId xmlns:a16="http://schemas.microsoft.com/office/drawing/2014/main" id="{172AEFB0-3865-4208-82A8-7B3FCCA5EB89}"/>
                      </a:ext>
                    </a:extLst>
                  </p:cNvPr>
                  <p:cNvSpPr/>
                  <p:nvPr/>
                </p:nvSpPr>
                <p:spPr>
                  <a:xfrm>
                    <a:off x="977565" y="1830902"/>
                    <a:ext cx="1415869" cy="1415869"/>
                  </a:xfrm>
                  <a:prstGeom prst="ellipse">
                    <a:avLst/>
                  </a:prstGeom>
                  <a:solidFill>
                    <a:srgbClr val="44748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38856C5-AFFA-4652-A867-7D107348105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066982" y="2062606"/>
                    <a:ext cx="1237035" cy="952462"/>
                  </a:xfrm>
                  <a:prstGeom prst="rect">
                    <a:avLst/>
                  </a:prstGeom>
                  <a:effectLst>
                    <a:outerShdw blurRad="50800" dist="38100" dir="2700000" algn="tl" rotWithShape="0">
                      <a:prstClr val="black">
                        <a:alpha val="40000"/>
                      </a:prstClr>
                    </a:outerShdw>
                  </a:effectLst>
                </p:spPr>
              </p:pic>
            </p:grpSp>
            <p:grpSp>
              <p:nvGrpSpPr>
                <p:cNvPr id="13" name="Group 12">
                  <a:extLst>
                    <a:ext uri="{FF2B5EF4-FFF2-40B4-BE49-F238E27FC236}">
                      <a16:creationId xmlns:a16="http://schemas.microsoft.com/office/drawing/2014/main" id="{30FC06B6-57EF-4B76-807E-4BAAD48C815A}"/>
                    </a:ext>
                  </a:extLst>
                </p:cNvPr>
                <p:cNvGrpSpPr/>
                <p:nvPr/>
              </p:nvGrpSpPr>
              <p:grpSpPr>
                <a:xfrm>
                  <a:off x="2635208" y="1830901"/>
                  <a:ext cx="1415869" cy="1415869"/>
                  <a:chOff x="977565" y="1830902"/>
                  <a:chExt cx="1415869" cy="1415869"/>
                </a:xfrm>
              </p:grpSpPr>
              <p:sp>
                <p:nvSpPr>
                  <p:cNvPr id="17" name="Oval 16">
                    <a:extLst>
                      <a:ext uri="{FF2B5EF4-FFF2-40B4-BE49-F238E27FC236}">
                        <a16:creationId xmlns:a16="http://schemas.microsoft.com/office/drawing/2014/main" id="{D1504B99-97AA-4C30-9730-CFC422C8E6A9}"/>
                      </a:ext>
                    </a:extLst>
                  </p:cNvPr>
                  <p:cNvSpPr/>
                  <p:nvPr/>
                </p:nvSpPr>
                <p:spPr>
                  <a:xfrm>
                    <a:off x="977565" y="1830902"/>
                    <a:ext cx="1415869" cy="1415869"/>
                  </a:xfrm>
                  <a:prstGeom prst="ellipse">
                    <a:avLst/>
                  </a:prstGeom>
                  <a:solidFill>
                    <a:srgbClr val="44748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00461B5-FC03-495F-B871-344CEAFAAE2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21290048">
                    <a:off x="1050525" y="2062606"/>
                    <a:ext cx="1269949" cy="952462"/>
                  </a:xfrm>
                  <a:prstGeom prst="rect">
                    <a:avLst/>
                  </a:prstGeom>
                  <a:effectLst>
                    <a:outerShdw blurRad="50800" dist="38100" dir="2700000" algn="tl" rotWithShape="0">
                      <a:prstClr val="black">
                        <a:alpha val="40000"/>
                      </a:prstClr>
                    </a:outerShdw>
                  </a:effectLst>
                </p:spPr>
              </p:pic>
            </p:grpSp>
            <p:grpSp>
              <p:nvGrpSpPr>
                <p:cNvPr id="19" name="Group 18">
                  <a:extLst>
                    <a:ext uri="{FF2B5EF4-FFF2-40B4-BE49-F238E27FC236}">
                      <a16:creationId xmlns:a16="http://schemas.microsoft.com/office/drawing/2014/main" id="{6302A8F0-BBF2-400A-8F61-03FFD53550A6}"/>
                    </a:ext>
                  </a:extLst>
                </p:cNvPr>
                <p:cNvGrpSpPr/>
                <p:nvPr/>
              </p:nvGrpSpPr>
              <p:grpSpPr>
                <a:xfrm>
                  <a:off x="4292851" y="1830901"/>
                  <a:ext cx="1415869" cy="1415869"/>
                  <a:chOff x="977565" y="1830902"/>
                  <a:chExt cx="1415869" cy="1415869"/>
                </a:xfrm>
              </p:grpSpPr>
              <p:sp>
                <p:nvSpPr>
                  <p:cNvPr id="20" name="Oval 19">
                    <a:extLst>
                      <a:ext uri="{FF2B5EF4-FFF2-40B4-BE49-F238E27FC236}">
                        <a16:creationId xmlns:a16="http://schemas.microsoft.com/office/drawing/2014/main" id="{58C242E8-D78F-4795-AB02-08A533D479BE}"/>
                      </a:ext>
                    </a:extLst>
                  </p:cNvPr>
                  <p:cNvSpPr/>
                  <p:nvPr/>
                </p:nvSpPr>
                <p:spPr>
                  <a:xfrm>
                    <a:off x="977565" y="1830902"/>
                    <a:ext cx="1415869" cy="1415869"/>
                  </a:xfrm>
                  <a:prstGeom prst="ellipse">
                    <a:avLst/>
                  </a:prstGeom>
                  <a:solidFill>
                    <a:srgbClr val="44748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3481D462-6559-47EE-974F-EC7B2853799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50525" y="2115520"/>
                    <a:ext cx="1269950" cy="846633"/>
                  </a:xfrm>
                  <a:prstGeom prst="rect">
                    <a:avLst/>
                  </a:prstGeom>
                  <a:effectLst>
                    <a:outerShdw blurRad="50800" dist="38100" dir="2700000" algn="tl" rotWithShape="0">
                      <a:prstClr val="black">
                        <a:alpha val="40000"/>
                      </a:prstClr>
                    </a:outerShdw>
                  </a:effectLst>
                </p:spPr>
              </p:pic>
            </p:grpSp>
          </p:grpSp>
        </p:grpSp>
        <p:cxnSp>
          <p:nvCxnSpPr>
            <p:cNvPr id="49" name="Straight Connector 48">
              <a:extLst>
                <a:ext uri="{FF2B5EF4-FFF2-40B4-BE49-F238E27FC236}">
                  <a16:creationId xmlns:a16="http://schemas.microsoft.com/office/drawing/2014/main" id="{3505475D-61AF-4956-BA5A-D9FBF95FBF4C}"/>
                </a:ext>
              </a:extLst>
            </p:cNvPr>
            <p:cNvCxnSpPr>
              <a:cxnSpLocks/>
            </p:cNvCxnSpPr>
            <p:nvPr/>
          </p:nvCxnSpPr>
          <p:spPr>
            <a:xfrm>
              <a:off x="2760675" y="1802244"/>
              <a:ext cx="0" cy="966357"/>
            </a:xfrm>
            <a:prstGeom prst="line">
              <a:avLst/>
            </a:prstGeom>
            <a:ln w="19050">
              <a:solidFill>
                <a:srgbClr val="6BA13C"/>
              </a:solidFill>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3BCC51E6-B6B6-4382-93F5-8B28159A0FB4}"/>
              </a:ext>
            </a:extLst>
          </p:cNvPr>
          <p:cNvGrpSpPr/>
          <p:nvPr/>
        </p:nvGrpSpPr>
        <p:grpSpPr>
          <a:xfrm>
            <a:off x="450242" y="3173139"/>
            <a:ext cx="7404960" cy="1415870"/>
            <a:chOff x="450242" y="3173139"/>
            <a:chExt cx="7404960" cy="1415870"/>
          </a:xfrm>
        </p:grpSpPr>
        <p:grpSp>
          <p:nvGrpSpPr>
            <p:cNvPr id="22" name="Group 21">
              <a:extLst>
                <a:ext uri="{FF2B5EF4-FFF2-40B4-BE49-F238E27FC236}">
                  <a16:creationId xmlns:a16="http://schemas.microsoft.com/office/drawing/2014/main" id="{E36F076A-C1CB-447D-ACAB-49B4B094E67B}"/>
                </a:ext>
              </a:extLst>
            </p:cNvPr>
            <p:cNvGrpSpPr/>
            <p:nvPr/>
          </p:nvGrpSpPr>
          <p:grpSpPr>
            <a:xfrm>
              <a:off x="450242" y="3173139"/>
              <a:ext cx="7404960" cy="1415870"/>
              <a:chOff x="78495" y="2013130"/>
              <a:chExt cx="7404960" cy="1415870"/>
            </a:xfrm>
          </p:grpSpPr>
          <p:sp>
            <p:nvSpPr>
              <p:cNvPr id="23" name="TextBox 22">
                <a:extLst>
                  <a:ext uri="{FF2B5EF4-FFF2-40B4-BE49-F238E27FC236}">
                    <a16:creationId xmlns:a16="http://schemas.microsoft.com/office/drawing/2014/main" id="{EEDBFBF9-9811-444D-9258-710CC31637E5}"/>
                  </a:ext>
                </a:extLst>
              </p:cNvPr>
              <p:cNvSpPr txBox="1"/>
              <p:nvPr/>
            </p:nvSpPr>
            <p:spPr>
              <a:xfrm>
                <a:off x="78495" y="2333701"/>
                <a:ext cx="2133600" cy="830997"/>
              </a:xfrm>
              <a:prstGeom prst="rect">
                <a:avLst/>
              </a:prstGeom>
              <a:noFill/>
            </p:spPr>
            <p:txBody>
              <a:bodyPr wrap="square" rtlCol="0">
                <a:spAutoFit/>
              </a:bodyPr>
              <a:lstStyle/>
              <a:p>
                <a:pPr algn="r"/>
                <a:r>
                  <a:rPr lang="en-US" sz="1600" b="1" dirty="0">
                    <a:latin typeface="Verdana" panose="020B0604030504040204" pitchFamily="34" charset="0"/>
                    <a:ea typeface="Verdana" panose="020B0604030504040204" pitchFamily="34" charset="0"/>
                  </a:rPr>
                  <a:t>SNACK</a:t>
                </a:r>
              </a:p>
              <a:p>
                <a:pPr algn="r"/>
                <a:r>
                  <a:rPr lang="en-US" sz="1600" dirty="0">
                    <a:latin typeface="Verdana" panose="020B0604030504040204" pitchFamily="34" charset="0"/>
                    <a:ea typeface="Verdana" panose="020B0604030504040204" pitchFamily="34" charset="0"/>
                  </a:rPr>
                  <a:t>Cottage Cheese, </a:t>
                </a:r>
              </a:p>
              <a:p>
                <a:pPr algn="r"/>
                <a:r>
                  <a:rPr lang="en-US" sz="1600" dirty="0">
                    <a:latin typeface="Verdana" panose="020B0604030504040204" pitchFamily="34" charset="0"/>
                    <a:ea typeface="Verdana" panose="020B0604030504040204" pitchFamily="34" charset="0"/>
                  </a:rPr>
                  <a:t>Berries, Almonds</a:t>
                </a:r>
              </a:p>
            </p:txBody>
          </p:sp>
          <p:grpSp>
            <p:nvGrpSpPr>
              <p:cNvPr id="24" name="Group 23">
                <a:extLst>
                  <a:ext uri="{FF2B5EF4-FFF2-40B4-BE49-F238E27FC236}">
                    <a16:creationId xmlns:a16="http://schemas.microsoft.com/office/drawing/2014/main" id="{2BB7B522-0214-4178-9B12-17F7A9F5CB40}"/>
                  </a:ext>
                </a:extLst>
              </p:cNvPr>
              <p:cNvGrpSpPr/>
              <p:nvPr/>
            </p:nvGrpSpPr>
            <p:grpSpPr>
              <a:xfrm>
                <a:off x="2752300" y="2013130"/>
                <a:ext cx="4731155" cy="1415870"/>
                <a:chOff x="977565" y="1830901"/>
                <a:chExt cx="4731155" cy="1415870"/>
              </a:xfrm>
            </p:grpSpPr>
            <p:grpSp>
              <p:nvGrpSpPr>
                <p:cNvPr id="25" name="Group 24">
                  <a:extLst>
                    <a:ext uri="{FF2B5EF4-FFF2-40B4-BE49-F238E27FC236}">
                      <a16:creationId xmlns:a16="http://schemas.microsoft.com/office/drawing/2014/main" id="{154AAD04-4B3F-43CC-86BA-2315A518739E}"/>
                    </a:ext>
                  </a:extLst>
                </p:cNvPr>
                <p:cNvGrpSpPr/>
                <p:nvPr/>
              </p:nvGrpSpPr>
              <p:grpSpPr>
                <a:xfrm>
                  <a:off x="977565" y="1830902"/>
                  <a:ext cx="1415869" cy="1415869"/>
                  <a:chOff x="977565" y="1830902"/>
                  <a:chExt cx="1415869" cy="1415869"/>
                </a:xfrm>
              </p:grpSpPr>
              <p:sp>
                <p:nvSpPr>
                  <p:cNvPr id="32" name="Oval 31">
                    <a:extLst>
                      <a:ext uri="{FF2B5EF4-FFF2-40B4-BE49-F238E27FC236}">
                        <a16:creationId xmlns:a16="http://schemas.microsoft.com/office/drawing/2014/main" id="{C81E78A1-A2DE-4752-8583-705356F284D9}"/>
                      </a:ext>
                    </a:extLst>
                  </p:cNvPr>
                  <p:cNvSpPr/>
                  <p:nvPr/>
                </p:nvSpPr>
                <p:spPr>
                  <a:xfrm>
                    <a:off x="977565" y="1830902"/>
                    <a:ext cx="1415869" cy="1415869"/>
                  </a:xfrm>
                  <a:prstGeom prst="ellipse">
                    <a:avLst/>
                  </a:prstGeom>
                  <a:solidFill>
                    <a:srgbClr val="44748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4CED6169-39B6-43B9-A3F4-4FF946821ADC}"/>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231163" y="2020402"/>
                    <a:ext cx="880538" cy="952462"/>
                  </a:xfrm>
                  <a:prstGeom prst="rect">
                    <a:avLst/>
                  </a:prstGeom>
                  <a:effectLst>
                    <a:outerShdw blurRad="50800" dist="38100" dir="2700000" algn="tl" rotWithShape="0">
                      <a:prstClr val="black">
                        <a:alpha val="40000"/>
                      </a:prstClr>
                    </a:outerShdw>
                  </a:effectLst>
                </p:spPr>
              </p:pic>
            </p:grpSp>
            <p:grpSp>
              <p:nvGrpSpPr>
                <p:cNvPr id="26" name="Group 25">
                  <a:extLst>
                    <a:ext uri="{FF2B5EF4-FFF2-40B4-BE49-F238E27FC236}">
                      <a16:creationId xmlns:a16="http://schemas.microsoft.com/office/drawing/2014/main" id="{58AF977A-BD68-47D2-B68A-948138C2102D}"/>
                    </a:ext>
                  </a:extLst>
                </p:cNvPr>
                <p:cNvGrpSpPr/>
                <p:nvPr/>
              </p:nvGrpSpPr>
              <p:grpSpPr>
                <a:xfrm>
                  <a:off x="2635208" y="1830901"/>
                  <a:ext cx="1415869" cy="1415869"/>
                  <a:chOff x="977565" y="1830902"/>
                  <a:chExt cx="1415869" cy="1415869"/>
                </a:xfrm>
              </p:grpSpPr>
              <p:sp>
                <p:nvSpPr>
                  <p:cNvPr id="30" name="Oval 29">
                    <a:extLst>
                      <a:ext uri="{FF2B5EF4-FFF2-40B4-BE49-F238E27FC236}">
                        <a16:creationId xmlns:a16="http://schemas.microsoft.com/office/drawing/2014/main" id="{1B8967C2-097B-46EC-8C2E-17A7594558C4}"/>
                      </a:ext>
                    </a:extLst>
                  </p:cNvPr>
                  <p:cNvSpPr/>
                  <p:nvPr/>
                </p:nvSpPr>
                <p:spPr>
                  <a:xfrm>
                    <a:off x="977565" y="1830902"/>
                    <a:ext cx="1415869" cy="1415869"/>
                  </a:xfrm>
                  <a:prstGeom prst="ellipse">
                    <a:avLst/>
                  </a:prstGeom>
                  <a:solidFill>
                    <a:srgbClr val="44748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5D1A92B5-5449-4A8F-A64F-410D1CEEA852}"/>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050525" y="2113771"/>
                    <a:ext cx="1269950" cy="850131"/>
                  </a:xfrm>
                  <a:prstGeom prst="rect">
                    <a:avLst/>
                  </a:prstGeom>
                  <a:effectLst>
                    <a:outerShdw blurRad="50800" dist="38100" dir="2700000" algn="tl" rotWithShape="0">
                      <a:prstClr val="black">
                        <a:alpha val="40000"/>
                      </a:prstClr>
                    </a:outerShdw>
                  </a:effectLst>
                </p:spPr>
              </p:pic>
            </p:grpSp>
            <p:grpSp>
              <p:nvGrpSpPr>
                <p:cNvPr id="27" name="Group 26">
                  <a:extLst>
                    <a:ext uri="{FF2B5EF4-FFF2-40B4-BE49-F238E27FC236}">
                      <a16:creationId xmlns:a16="http://schemas.microsoft.com/office/drawing/2014/main" id="{5345663D-1F12-45C5-B0BA-30553B393176}"/>
                    </a:ext>
                  </a:extLst>
                </p:cNvPr>
                <p:cNvGrpSpPr/>
                <p:nvPr/>
              </p:nvGrpSpPr>
              <p:grpSpPr>
                <a:xfrm>
                  <a:off x="4292851" y="1830901"/>
                  <a:ext cx="1415869" cy="1415869"/>
                  <a:chOff x="977565" y="1830902"/>
                  <a:chExt cx="1415869" cy="1415869"/>
                </a:xfrm>
              </p:grpSpPr>
              <p:sp>
                <p:nvSpPr>
                  <p:cNvPr id="28" name="Oval 27">
                    <a:extLst>
                      <a:ext uri="{FF2B5EF4-FFF2-40B4-BE49-F238E27FC236}">
                        <a16:creationId xmlns:a16="http://schemas.microsoft.com/office/drawing/2014/main" id="{DCB4618D-8570-43E5-BD06-50414E0E74C8}"/>
                      </a:ext>
                    </a:extLst>
                  </p:cNvPr>
                  <p:cNvSpPr/>
                  <p:nvPr/>
                </p:nvSpPr>
                <p:spPr>
                  <a:xfrm>
                    <a:off x="977565" y="1830902"/>
                    <a:ext cx="1415869" cy="1415869"/>
                  </a:xfrm>
                  <a:prstGeom prst="ellipse">
                    <a:avLst/>
                  </a:prstGeom>
                  <a:solidFill>
                    <a:srgbClr val="44748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C91BFE44-21D4-4284-A2BE-0F967C466E2F}"/>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050525" y="2143656"/>
                    <a:ext cx="1269950" cy="846633"/>
                  </a:xfrm>
                  <a:prstGeom prst="rect">
                    <a:avLst/>
                  </a:prstGeom>
                  <a:effectLst>
                    <a:outerShdw blurRad="50800" dist="38100" dir="2700000" algn="tl" rotWithShape="0">
                      <a:prstClr val="black">
                        <a:alpha val="40000"/>
                      </a:prstClr>
                    </a:outerShdw>
                  </a:effectLst>
                </p:spPr>
              </p:pic>
            </p:grpSp>
          </p:grpSp>
        </p:grpSp>
        <p:cxnSp>
          <p:nvCxnSpPr>
            <p:cNvPr id="50" name="Straight Connector 49">
              <a:extLst>
                <a:ext uri="{FF2B5EF4-FFF2-40B4-BE49-F238E27FC236}">
                  <a16:creationId xmlns:a16="http://schemas.microsoft.com/office/drawing/2014/main" id="{8FBF84E3-64B7-4288-BDF2-C86B81645EAD}"/>
                </a:ext>
              </a:extLst>
            </p:cNvPr>
            <p:cNvCxnSpPr>
              <a:cxnSpLocks/>
            </p:cNvCxnSpPr>
            <p:nvPr/>
          </p:nvCxnSpPr>
          <p:spPr>
            <a:xfrm>
              <a:off x="2760675" y="3507778"/>
              <a:ext cx="0" cy="812429"/>
            </a:xfrm>
            <a:prstGeom prst="line">
              <a:avLst/>
            </a:prstGeom>
            <a:ln w="19050">
              <a:solidFill>
                <a:srgbClr val="6BA13C"/>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10FC8DB0-1658-4A93-8548-9B0CD3C900FE}"/>
              </a:ext>
            </a:extLst>
          </p:cNvPr>
          <p:cNvGrpSpPr/>
          <p:nvPr/>
        </p:nvGrpSpPr>
        <p:grpSpPr>
          <a:xfrm>
            <a:off x="450242" y="4758335"/>
            <a:ext cx="7385136" cy="1415872"/>
            <a:chOff x="450242" y="4758335"/>
            <a:chExt cx="7385136" cy="1415872"/>
          </a:xfrm>
        </p:grpSpPr>
        <p:sp>
          <p:nvSpPr>
            <p:cNvPr id="35" name="TextBox 34">
              <a:extLst>
                <a:ext uri="{FF2B5EF4-FFF2-40B4-BE49-F238E27FC236}">
                  <a16:creationId xmlns:a16="http://schemas.microsoft.com/office/drawing/2014/main" id="{5A134429-0FB8-415F-AD2E-8305CEA8D6E4}"/>
                </a:ext>
              </a:extLst>
            </p:cNvPr>
            <p:cNvSpPr txBox="1"/>
            <p:nvPr/>
          </p:nvSpPr>
          <p:spPr>
            <a:xfrm>
              <a:off x="450242" y="4955799"/>
              <a:ext cx="2133600" cy="1077218"/>
            </a:xfrm>
            <a:prstGeom prst="rect">
              <a:avLst/>
            </a:prstGeom>
            <a:noFill/>
          </p:spPr>
          <p:txBody>
            <a:bodyPr wrap="square" rtlCol="0">
              <a:spAutoFit/>
            </a:bodyPr>
            <a:lstStyle/>
            <a:p>
              <a:pPr algn="r"/>
              <a:r>
                <a:rPr lang="en-US" sz="1600" b="1" dirty="0">
                  <a:latin typeface="Verdana" panose="020B0604030504040204" pitchFamily="34" charset="0"/>
                  <a:ea typeface="Verdana" panose="020B0604030504040204" pitchFamily="34" charset="0"/>
                </a:rPr>
                <a:t>LUNCH</a:t>
              </a:r>
            </a:p>
            <a:p>
              <a:pPr algn="r"/>
              <a:r>
                <a:rPr lang="en-US" sz="1600" dirty="0">
                  <a:latin typeface="Verdana" panose="020B0604030504040204" pitchFamily="34" charset="0"/>
                  <a:ea typeface="Verdana" panose="020B0604030504040204" pitchFamily="34" charset="0"/>
                </a:rPr>
                <a:t>Chili, Veggies &amp; Beans, Sour Cream</a:t>
              </a:r>
            </a:p>
          </p:txBody>
        </p:sp>
        <p:grpSp>
          <p:nvGrpSpPr>
            <p:cNvPr id="37" name="Group 36">
              <a:extLst>
                <a:ext uri="{FF2B5EF4-FFF2-40B4-BE49-F238E27FC236}">
                  <a16:creationId xmlns:a16="http://schemas.microsoft.com/office/drawing/2014/main" id="{253F550B-7C52-4F1D-A8DB-BF60B8A7CD0B}"/>
                </a:ext>
              </a:extLst>
            </p:cNvPr>
            <p:cNvGrpSpPr/>
            <p:nvPr/>
          </p:nvGrpSpPr>
          <p:grpSpPr>
            <a:xfrm>
              <a:off x="3119310" y="4758338"/>
              <a:ext cx="1415869" cy="1415869"/>
              <a:chOff x="977565" y="1830902"/>
              <a:chExt cx="1415869" cy="1415869"/>
            </a:xfrm>
          </p:grpSpPr>
          <p:sp>
            <p:nvSpPr>
              <p:cNvPr id="44" name="Oval 43">
                <a:extLst>
                  <a:ext uri="{FF2B5EF4-FFF2-40B4-BE49-F238E27FC236}">
                    <a16:creationId xmlns:a16="http://schemas.microsoft.com/office/drawing/2014/main" id="{E41D5EF9-3C64-4F06-81A7-DFE252E506B3}"/>
                  </a:ext>
                </a:extLst>
              </p:cNvPr>
              <p:cNvSpPr/>
              <p:nvPr/>
            </p:nvSpPr>
            <p:spPr>
              <a:xfrm>
                <a:off x="977565" y="1830902"/>
                <a:ext cx="1415869" cy="1415869"/>
              </a:xfrm>
              <a:prstGeom prst="ellipse">
                <a:avLst/>
              </a:prstGeom>
              <a:solidFill>
                <a:srgbClr val="44748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7027E31B-10B0-43A2-96FD-C10B66E4C9E6}"/>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1050525" y="2143656"/>
                <a:ext cx="1269950" cy="846633"/>
              </a:xfrm>
              <a:prstGeom prst="rect">
                <a:avLst/>
              </a:prstGeom>
              <a:effectLst>
                <a:outerShdw blurRad="50800" dist="38100" dir="2700000" algn="tl" rotWithShape="0">
                  <a:prstClr val="black">
                    <a:alpha val="40000"/>
                  </a:prstClr>
                </a:outerShdw>
              </a:effectLst>
            </p:spPr>
          </p:pic>
        </p:grpSp>
        <p:grpSp>
          <p:nvGrpSpPr>
            <p:cNvPr id="38" name="Group 37">
              <a:extLst>
                <a:ext uri="{FF2B5EF4-FFF2-40B4-BE49-F238E27FC236}">
                  <a16:creationId xmlns:a16="http://schemas.microsoft.com/office/drawing/2014/main" id="{603F7182-9074-4F92-95E6-2E44B00A4976}"/>
                </a:ext>
              </a:extLst>
            </p:cNvPr>
            <p:cNvGrpSpPr/>
            <p:nvPr/>
          </p:nvGrpSpPr>
          <p:grpSpPr>
            <a:xfrm>
              <a:off x="4776953" y="4758337"/>
              <a:ext cx="1415869" cy="1415869"/>
              <a:chOff x="977565" y="1830902"/>
              <a:chExt cx="1415869" cy="1415869"/>
            </a:xfrm>
          </p:grpSpPr>
          <p:sp>
            <p:nvSpPr>
              <p:cNvPr id="42" name="Oval 41">
                <a:extLst>
                  <a:ext uri="{FF2B5EF4-FFF2-40B4-BE49-F238E27FC236}">
                    <a16:creationId xmlns:a16="http://schemas.microsoft.com/office/drawing/2014/main" id="{998E8EDD-E7DB-4A3F-A721-57253C8C0D4E}"/>
                  </a:ext>
                </a:extLst>
              </p:cNvPr>
              <p:cNvSpPr/>
              <p:nvPr/>
            </p:nvSpPr>
            <p:spPr>
              <a:xfrm>
                <a:off x="977565" y="1830902"/>
                <a:ext cx="1415869" cy="1415869"/>
              </a:xfrm>
              <a:prstGeom prst="ellipse">
                <a:avLst/>
              </a:prstGeom>
              <a:solidFill>
                <a:srgbClr val="44748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C58EA2E6-AC24-44E6-8997-8B2B2096FF33}"/>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1050525" y="2115520"/>
                <a:ext cx="1269950" cy="846633"/>
              </a:xfrm>
              <a:prstGeom prst="rect">
                <a:avLst/>
              </a:prstGeom>
              <a:effectLst>
                <a:outerShdw blurRad="50800" dist="38100" dir="2700000" algn="tl" rotWithShape="0">
                  <a:prstClr val="black">
                    <a:alpha val="40000"/>
                  </a:prstClr>
                </a:outerShdw>
              </a:effectLst>
            </p:spPr>
          </p:pic>
        </p:grpSp>
        <p:grpSp>
          <p:nvGrpSpPr>
            <p:cNvPr id="46" name="Group 45">
              <a:extLst>
                <a:ext uri="{FF2B5EF4-FFF2-40B4-BE49-F238E27FC236}">
                  <a16:creationId xmlns:a16="http://schemas.microsoft.com/office/drawing/2014/main" id="{6C9157E6-12C4-4239-BA8D-84160496D834}"/>
                </a:ext>
              </a:extLst>
            </p:cNvPr>
            <p:cNvGrpSpPr/>
            <p:nvPr/>
          </p:nvGrpSpPr>
          <p:grpSpPr>
            <a:xfrm>
              <a:off x="6419509" y="4758335"/>
              <a:ext cx="1415869" cy="1415869"/>
              <a:chOff x="977565" y="1830902"/>
              <a:chExt cx="1415869" cy="1415869"/>
            </a:xfrm>
          </p:grpSpPr>
          <p:sp>
            <p:nvSpPr>
              <p:cNvPr id="47" name="Oval 46">
                <a:extLst>
                  <a:ext uri="{FF2B5EF4-FFF2-40B4-BE49-F238E27FC236}">
                    <a16:creationId xmlns:a16="http://schemas.microsoft.com/office/drawing/2014/main" id="{C3FB2C3B-D3C9-4FA4-BFD6-77C6FEB864A3}"/>
                  </a:ext>
                </a:extLst>
              </p:cNvPr>
              <p:cNvSpPr/>
              <p:nvPr/>
            </p:nvSpPr>
            <p:spPr>
              <a:xfrm>
                <a:off x="977565" y="1830902"/>
                <a:ext cx="1415869" cy="1415869"/>
              </a:xfrm>
              <a:prstGeom prst="ellipse">
                <a:avLst/>
              </a:prstGeom>
              <a:solidFill>
                <a:srgbClr val="44748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a:extLst>
                  <a:ext uri="{FF2B5EF4-FFF2-40B4-BE49-F238E27FC236}">
                    <a16:creationId xmlns:a16="http://schemas.microsoft.com/office/drawing/2014/main" id="{CEDB4EC1-9C32-49BB-A96C-A0E74D412D39}"/>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1094918" y="2062606"/>
                <a:ext cx="1181164" cy="952462"/>
              </a:xfrm>
              <a:prstGeom prst="rect">
                <a:avLst/>
              </a:prstGeom>
              <a:effectLst>
                <a:outerShdw blurRad="50800" dist="38100" dir="2700000" algn="tl" rotWithShape="0">
                  <a:prstClr val="black">
                    <a:alpha val="40000"/>
                  </a:prstClr>
                </a:outerShdw>
              </a:effectLst>
            </p:spPr>
          </p:pic>
        </p:grpSp>
        <p:cxnSp>
          <p:nvCxnSpPr>
            <p:cNvPr id="52" name="Straight Connector 51">
              <a:extLst>
                <a:ext uri="{FF2B5EF4-FFF2-40B4-BE49-F238E27FC236}">
                  <a16:creationId xmlns:a16="http://schemas.microsoft.com/office/drawing/2014/main" id="{EC9C861A-D13E-41F7-8F8F-24E2FC2B3538}"/>
                </a:ext>
              </a:extLst>
            </p:cNvPr>
            <p:cNvCxnSpPr>
              <a:cxnSpLocks/>
            </p:cNvCxnSpPr>
            <p:nvPr/>
          </p:nvCxnSpPr>
          <p:spPr>
            <a:xfrm>
              <a:off x="2733602" y="4998003"/>
              <a:ext cx="0" cy="966357"/>
            </a:xfrm>
            <a:prstGeom prst="line">
              <a:avLst/>
            </a:prstGeom>
            <a:ln w="19050">
              <a:solidFill>
                <a:srgbClr val="6BA13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72570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61A72A8-FA94-46B4-A22E-25DEB40CEAF7}"/>
              </a:ext>
            </a:extLst>
          </p:cNvPr>
          <p:cNvSpPr txBox="1"/>
          <p:nvPr/>
        </p:nvSpPr>
        <p:spPr>
          <a:xfrm>
            <a:off x="476443" y="480845"/>
            <a:ext cx="8191113" cy="923330"/>
          </a:xfrm>
          <a:prstGeom prst="rect">
            <a:avLst/>
          </a:prstGeom>
          <a:noFill/>
        </p:spPr>
        <p:txBody>
          <a:bodyPr wrap="square" rtlCol="0">
            <a:spAutoFit/>
          </a:bodyPr>
          <a:lstStyle/>
          <a:p>
            <a:pPr algn="ctr"/>
            <a:r>
              <a:rPr lang="en-US" sz="2700" b="1" dirty="0">
                <a:solidFill>
                  <a:srgbClr val="6BA13C"/>
                </a:solidFill>
                <a:latin typeface="Verdana" panose="020B0604030504040204" pitchFamily="34" charset="0"/>
                <a:ea typeface="Verdana" panose="020B0604030504040204" pitchFamily="34" charset="0"/>
              </a:rPr>
              <a:t>More Anxiety-Reducing</a:t>
            </a:r>
          </a:p>
          <a:p>
            <a:pPr algn="ctr"/>
            <a:r>
              <a:rPr lang="en-US" sz="2700" b="1" dirty="0">
                <a:solidFill>
                  <a:srgbClr val="6BA13C"/>
                </a:solidFill>
                <a:latin typeface="Verdana" panose="020B0604030504040204" pitchFamily="34" charset="0"/>
                <a:ea typeface="Verdana" panose="020B0604030504040204" pitchFamily="34" charset="0"/>
              </a:rPr>
              <a:t>Meals &amp; Snacks</a:t>
            </a:r>
          </a:p>
        </p:txBody>
      </p:sp>
      <p:grpSp>
        <p:nvGrpSpPr>
          <p:cNvPr id="10" name="Group 9">
            <a:extLst>
              <a:ext uri="{FF2B5EF4-FFF2-40B4-BE49-F238E27FC236}">
                <a16:creationId xmlns:a16="http://schemas.microsoft.com/office/drawing/2014/main" id="{EF30EDCB-48C2-4C2F-8573-90ADBF160655}"/>
              </a:ext>
            </a:extLst>
          </p:cNvPr>
          <p:cNvGrpSpPr/>
          <p:nvPr/>
        </p:nvGrpSpPr>
        <p:grpSpPr>
          <a:xfrm>
            <a:off x="444191" y="1587941"/>
            <a:ext cx="7444661" cy="1415870"/>
            <a:chOff x="444191" y="1587941"/>
            <a:chExt cx="7444661" cy="1415870"/>
          </a:xfrm>
        </p:grpSpPr>
        <p:grpSp>
          <p:nvGrpSpPr>
            <p:cNvPr id="8" name="Group 7">
              <a:extLst>
                <a:ext uri="{FF2B5EF4-FFF2-40B4-BE49-F238E27FC236}">
                  <a16:creationId xmlns:a16="http://schemas.microsoft.com/office/drawing/2014/main" id="{4DA8E502-58D2-44F5-988C-C8AE5FF691DE}"/>
                </a:ext>
              </a:extLst>
            </p:cNvPr>
            <p:cNvGrpSpPr/>
            <p:nvPr/>
          </p:nvGrpSpPr>
          <p:grpSpPr>
            <a:xfrm>
              <a:off x="444191" y="1587941"/>
              <a:ext cx="7444661" cy="1415870"/>
              <a:chOff x="38794" y="2013130"/>
              <a:chExt cx="7444661" cy="1415870"/>
            </a:xfrm>
          </p:grpSpPr>
          <p:sp>
            <p:nvSpPr>
              <p:cNvPr id="12" name="TextBox 11">
                <a:extLst>
                  <a:ext uri="{FF2B5EF4-FFF2-40B4-BE49-F238E27FC236}">
                    <a16:creationId xmlns:a16="http://schemas.microsoft.com/office/drawing/2014/main" id="{3CB760F9-B197-4186-80D9-32A4D0E04810}"/>
                  </a:ext>
                </a:extLst>
              </p:cNvPr>
              <p:cNvSpPr txBox="1"/>
              <p:nvPr/>
            </p:nvSpPr>
            <p:spPr>
              <a:xfrm>
                <a:off x="38794" y="2182455"/>
                <a:ext cx="2133600" cy="1077218"/>
              </a:xfrm>
              <a:prstGeom prst="rect">
                <a:avLst/>
              </a:prstGeom>
              <a:noFill/>
            </p:spPr>
            <p:txBody>
              <a:bodyPr wrap="square" rtlCol="0">
                <a:spAutoFit/>
              </a:bodyPr>
              <a:lstStyle/>
              <a:p>
                <a:pPr algn="r"/>
                <a:r>
                  <a:rPr lang="en-US" sz="1600" b="1" dirty="0">
                    <a:latin typeface="Verdana" panose="020B0604030504040204" pitchFamily="34" charset="0"/>
                    <a:ea typeface="Verdana" panose="020B0604030504040204" pitchFamily="34" charset="0"/>
                  </a:rPr>
                  <a:t>SNACK</a:t>
                </a:r>
              </a:p>
              <a:p>
                <a:pPr algn="r"/>
                <a:r>
                  <a:rPr lang="en-US" sz="1600" dirty="0">
                    <a:latin typeface="Verdana" panose="020B0604030504040204" pitchFamily="34" charset="0"/>
                    <a:ea typeface="Verdana" panose="020B0604030504040204" pitchFamily="34" charset="0"/>
                  </a:rPr>
                  <a:t>Chicken Leg, </a:t>
                </a:r>
                <a:br>
                  <a:rPr lang="en-US" sz="1600" dirty="0">
                    <a:latin typeface="Verdana" panose="020B0604030504040204" pitchFamily="34" charset="0"/>
                    <a:ea typeface="Verdana" panose="020B0604030504040204" pitchFamily="34" charset="0"/>
                  </a:rPr>
                </a:br>
                <a:r>
                  <a:rPr lang="en-US" sz="1600" dirty="0">
                    <a:latin typeface="Verdana" panose="020B0604030504040204" pitchFamily="34" charset="0"/>
                    <a:ea typeface="Verdana" panose="020B0604030504040204" pitchFamily="34" charset="0"/>
                  </a:rPr>
                  <a:t>½ Sweet Potato, Butter</a:t>
                </a:r>
              </a:p>
            </p:txBody>
          </p:sp>
          <p:grpSp>
            <p:nvGrpSpPr>
              <p:cNvPr id="7" name="Group 6">
                <a:extLst>
                  <a:ext uri="{FF2B5EF4-FFF2-40B4-BE49-F238E27FC236}">
                    <a16:creationId xmlns:a16="http://schemas.microsoft.com/office/drawing/2014/main" id="{367A444B-17DD-47C3-8F8F-16FE7F4F9F16}"/>
                  </a:ext>
                </a:extLst>
              </p:cNvPr>
              <p:cNvGrpSpPr/>
              <p:nvPr/>
            </p:nvGrpSpPr>
            <p:grpSpPr>
              <a:xfrm>
                <a:off x="2752300" y="2013130"/>
                <a:ext cx="4731155" cy="1415870"/>
                <a:chOff x="977565" y="1830901"/>
                <a:chExt cx="4731155" cy="1415870"/>
              </a:xfrm>
            </p:grpSpPr>
            <p:grpSp>
              <p:nvGrpSpPr>
                <p:cNvPr id="6" name="Group 5">
                  <a:extLst>
                    <a:ext uri="{FF2B5EF4-FFF2-40B4-BE49-F238E27FC236}">
                      <a16:creationId xmlns:a16="http://schemas.microsoft.com/office/drawing/2014/main" id="{96146130-AF18-410F-9E1A-F7A421D03844}"/>
                    </a:ext>
                  </a:extLst>
                </p:cNvPr>
                <p:cNvGrpSpPr/>
                <p:nvPr/>
              </p:nvGrpSpPr>
              <p:grpSpPr>
                <a:xfrm>
                  <a:off x="977565" y="1830902"/>
                  <a:ext cx="1415869" cy="1415869"/>
                  <a:chOff x="977565" y="1830902"/>
                  <a:chExt cx="1415869" cy="1415869"/>
                </a:xfrm>
              </p:grpSpPr>
              <p:sp>
                <p:nvSpPr>
                  <p:cNvPr id="4" name="Oval 3">
                    <a:extLst>
                      <a:ext uri="{FF2B5EF4-FFF2-40B4-BE49-F238E27FC236}">
                        <a16:creationId xmlns:a16="http://schemas.microsoft.com/office/drawing/2014/main" id="{172AEFB0-3865-4208-82A8-7B3FCCA5EB89}"/>
                      </a:ext>
                    </a:extLst>
                  </p:cNvPr>
                  <p:cNvSpPr/>
                  <p:nvPr/>
                </p:nvSpPr>
                <p:spPr>
                  <a:xfrm>
                    <a:off x="977565" y="1830902"/>
                    <a:ext cx="1415869" cy="1415869"/>
                  </a:xfrm>
                  <a:prstGeom prst="ellipse">
                    <a:avLst/>
                  </a:prstGeom>
                  <a:solidFill>
                    <a:srgbClr val="44748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10;&#10;Description automatically generated">
                    <a:extLst>
                      <a:ext uri="{FF2B5EF4-FFF2-40B4-BE49-F238E27FC236}">
                        <a16:creationId xmlns:a16="http://schemas.microsoft.com/office/drawing/2014/main" id="{938856C5-AFFA-4652-A867-7D10734810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227931">
                    <a:off x="1050525" y="2062606"/>
                    <a:ext cx="1269950" cy="952462"/>
                  </a:xfrm>
                  <a:prstGeom prst="rect">
                    <a:avLst/>
                  </a:prstGeom>
                  <a:effectLst>
                    <a:outerShdw blurRad="50800" dist="38100" dir="2700000" algn="tl" rotWithShape="0">
                      <a:prstClr val="black">
                        <a:alpha val="40000"/>
                      </a:prstClr>
                    </a:outerShdw>
                  </a:effectLst>
                </p:spPr>
              </p:pic>
            </p:grpSp>
            <p:grpSp>
              <p:nvGrpSpPr>
                <p:cNvPr id="13" name="Group 12">
                  <a:extLst>
                    <a:ext uri="{FF2B5EF4-FFF2-40B4-BE49-F238E27FC236}">
                      <a16:creationId xmlns:a16="http://schemas.microsoft.com/office/drawing/2014/main" id="{30FC06B6-57EF-4B76-807E-4BAAD48C815A}"/>
                    </a:ext>
                  </a:extLst>
                </p:cNvPr>
                <p:cNvGrpSpPr/>
                <p:nvPr/>
              </p:nvGrpSpPr>
              <p:grpSpPr>
                <a:xfrm>
                  <a:off x="2595624" y="1830901"/>
                  <a:ext cx="1455453" cy="1415869"/>
                  <a:chOff x="937981" y="1830902"/>
                  <a:chExt cx="1455453" cy="1415869"/>
                </a:xfrm>
              </p:grpSpPr>
              <p:sp>
                <p:nvSpPr>
                  <p:cNvPr id="17" name="Oval 16">
                    <a:extLst>
                      <a:ext uri="{FF2B5EF4-FFF2-40B4-BE49-F238E27FC236}">
                        <a16:creationId xmlns:a16="http://schemas.microsoft.com/office/drawing/2014/main" id="{D1504B99-97AA-4C30-9730-CFC422C8E6A9}"/>
                      </a:ext>
                    </a:extLst>
                  </p:cNvPr>
                  <p:cNvSpPr/>
                  <p:nvPr/>
                </p:nvSpPr>
                <p:spPr>
                  <a:xfrm>
                    <a:off x="977565" y="1830902"/>
                    <a:ext cx="1415869" cy="1415869"/>
                  </a:xfrm>
                  <a:prstGeom prst="ellipse">
                    <a:avLst/>
                  </a:prstGeom>
                  <a:solidFill>
                    <a:srgbClr val="44748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00461B5-FC03-495F-B871-344CEAFAAE2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37981" y="2073341"/>
                    <a:ext cx="1269950" cy="846584"/>
                  </a:xfrm>
                  <a:prstGeom prst="rect">
                    <a:avLst/>
                  </a:prstGeom>
                  <a:effectLst>
                    <a:outerShdw blurRad="50800" dist="38100" dir="2700000" algn="tl" rotWithShape="0">
                      <a:prstClr val="black">
                        <a:alpha val="40000"/>
                      </a:prstClr>
                    </a:outerShdw>
                  </a:effectLst>
                </p:spPr>
              </p:pic>
            </p:grpSp>
            <p:grpSp>
              <p:nvGrpSpPr>
                <p:cNvPr id="19" name="Group 18">
                  <a:extLst>
                    <a:ext uri="{FF2B5EF4-FFF2-40B4-BE49-F238E27FC236}">
                      <a16:creationId xmlns:a16="http://schemas.microsoft.com/office/drawing/2014/main" id="{6302A8F0-BBF2-400A-8F61-03FFD53550A6}"/>
                    </a:ext>
                  </a:extLst>
                </p:cNvPr>
                <p:cNvGrpSpPr/>
                <p:nvPr/>
              </p:nvGrpSpPr>
              <p:grpSpPr>
                <a:xfrm>
                  <a:off x="4292851" y="1830901"/>
                  <a:ext cx="1415869" cy="1415869"/>
                  <a:chOff x="977565" y="1830902"/>
                  <a:chExt cx="1415869" cy="1415869"/>
                </a:xfrm>
              </p:grpSpPr>
              <p:sp>
                <p:nvSpPr>
                  <p:cNvPr id="20" name="Oval 19">
                    <a:extLst>
                      <a:ext uri="{FF2B5EF4-FFF2-40B4-BE49-F238E27FC236}">
                        <a16:creationId xmlns:a16="http://schemas.microsoft.com/office/drawing/2014/main" id="{58C242E8-D78F-4795-AB02-08A533D479BE}"/>
                      </a:ext>
                    </a:extLst>
                  </p:cNvPr>
                  <p:cNvSpPr/>
                  <p:nvPr/>
                </p:nvSpPr>
                <p:spPr>
                  <a:xfrm>
                    <a:off x="977565" y="1830902"/>
                    <a:ext cx="1415869" cy="1415869"/>
                  </a:xfrm>
                  <a:prstGeom prst="ellipse">
                    <a:avLst/>
                  </a:prstGeom>
                  <a:solidFill>
                    <a:srgbClr val="44748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3481D462-6559-47EE-974F-EC7B2853799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50525" y="2115520"/>
                    <a:ext cx="1269950" cy="846633"/>
                  </a:xfrm>
                  <a:prstGeom prst="rect">
                    <a:avLst/>
                  </a:prstGeom>
                  <a:effectLst>
                    <a:outerShdw blurRad="50800" dist="38100" dir="2700000" algn="tl" rotWithShape="0">
                      <a:prstClr val="black">
                        <a:alpha val="40000"/>
                      </a:prstClr>
                    </a:outerShdw>
                  </a:effectLst>
                </p:spPr>
              </p:pic>
            </p:grpSp>
          </p:grpSp>
        </p:grpSp>
        <p:cxnSp>
          <p:nvCxnSpPr>
            <p:cNvPr id="5" name="Straight Connector 4">
              <a:extLst>
                <a:ext uri="{FF2B5EF4-FFF2-40B4-BE49-F238E27FC236}">
                  <a16:creationId xmlns:a16="http://schemas.microsoft.com/office/drawing/2014/main" id="{BE99DC4C-F6DD-4B27-AE08-AE0AC6D7DB3B}"/>
                </a:ext>
              </a:extLst>
            </p:cNvPr>
            <p:cNvCxnSpPr>
              <a:cxnSpLocks/>
            </p:cNvCxnSpPr>
            <p:nvPr/>
          </p:nvCxnSpPr>
          <p:spPr>
            <a:xfrm>
              <a:off x="2760675" y="1830380"/>
              <a:ext cx="0" cy="966357"/>
            </a:xfrm>
            <a:prstGeom prst="line">
              <a:avLst/>
            </a:prstGeom>
            <a:ln w="19050">
              <a:solidFill>
                <a:srgbClr val="6BA13C"/>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63B2AD88-33C4-4C40-96BE-CF3FE1638D86}"/>
              </a:ext>
            </a:extLst>
          </p:cNvPr>
          <p:cNvGrpSpPr/>
          <p:nvPr/>
        </p:nvGrpSpPr>
        <p:grpSpPr>
          <a:xfrm>
            <a:off x="444191" y="3090947"/>
            <a:ext cx="7411011" cy="1498062"/>
            <a:chOff x="444191" y="3090947"/>
            <a:chExt cx="7411011" cy="1498062"/>
          </a:xfrm>
        </p:grpSpPr>
        <p:grpSp>
          <p:nvGrpSpPr>
            <p:cNvPr id="22" name="Group 21">
              <a:extLst>
                <a:ext uri="{FF2B5EF4-FFF2-40B4-BE49-F238E27FC236}">
                  <a16:creationId xmlns:a16="http://schemas.microsoft.com/office/drawing/2014/main" id="{E36F076A-C1CB-447D-ACAB-49B4B094E67B}"/>
                </a:ext>
              </a:extLst>
            </p:cNvPr>
            <p:cNvGrpSpPr/>
            <p:nvPr/>
          </p:nvGrpSpPr>
          <p:grpSpPr>
            <a:xfrm>
              <a:off x="444191" y="3090947"/>
              <a:ext cx="7411011" cy="1498062"/>
              <a:chOff x="72444" y="1930938"/>
              <a:chExt cx="7411011" cy="1498062"/>
            </a:xfrm>
          </p:grpSpPr>
          <p:sp>
            <p:nvSpPr>
              <p:cNvPr id="23" name="TextBox 22">
                <a:extLst>
                  <a:ext uri="{FF2B5EF4-FFF2-40B4-BE49-F238E27FC236}">
                    <a16:creationId xmlns:a16="http://schemas.microsoft.com/office/drawing/2014/main" id="{EEDBFBF9-9811-444D-9258-710CC31637E5}"/>
                  </a:ext>
                </a:extLst>
              </p:cNvPr>
              <p:cNvSpPr txBox="1"/>
              <p:nvPr/>
            </p:nvSpPr>
            <p:spPr>
              <a:xfrm>
                <a:off x="72444" y="2147995"/>
                <a:ext cx="2133600" cy="1077218"/>
              </a:xfrm>
              <a:prstGeom prst="rect">
                <a:avLst/>
              </a:prstGeom>
              <a:noFill/>
            </p:spPr>
            <p:txBody>
              <a:bodyPr wrap="square" rtlCol="0">
                <a:spAutoFit/>
              </a:bodyPr>
              <a:lstStyle/>
              <a:p>
                <a:pPr algn="r"/>
                <a:r>
                  <a:rPr lang="en-US" sz="1600" b="1" dirty="0">
                    <a:latin typeface="Verdana" panose="020B0604030504040204" pitchFamily="34" charset="0"/>
                    <a:ea typeface="Verdana" panose="020B0604030504040204" pitchFamily="34" charset="0"/>
                  </a:rPr>
                  <a:t>DINNER</a:t>
                </a:r>
              </a:p>
              <a:p>
                <a:pPr algn="r"/>
                <a:r>
                  <a:rPr lang="en-US" sz="1600" dirty="0">
                    <a:latin typeface="Verdana" panose="020B0604030504040204" pitchFamily="34" charset="0"/>
                    <a:ea typeface="Verdana" panose="020B0604030504040204" pitchFamily="34" charset="0"/>
                  </a:rPr>
                  <a:t>Salmon Cake, Asparagus, </a:t>
                </a:r>
                <a:br>
                  <a:rPr lang="en-US" sz="1600" dirty="0">
                    <a:latin typeface="Verdana" panose="020B0604030504040204" pitchFamily="34" charset="0"/>
                    <a:ea typeface="Verdana" panose="020B0604030504040204" pitchFamily="34" charset="0"/>
                  </a:rPr>
                </a:br>
                <a:r>
                  <a:rPr lang="en-US" sz="1600" dirty="0">
                    <a:latin typeface="Verdana" panose="020B0604030504040204" pitchFamily="34" charset="0"/>
                    <a:ea typeface="Verdana" panose="020B0604030504040204" pitchFamily="34" charset="0"/>
                  </a:rPr>
                  <a:t>Olive Oil</a:t>
                </a:r>
              </a:p>
            </p:txBody>
          </p:sp>
          <p:grpSp>
            <p:nvGrpSpPr>
              <p:cNvPr id="24" name="Group 23">
                <a:extLst>
                  <a:ext uri="{FF2B5EF4-FFF2-40B4-BE49-F238E27FC236}">
                    <a16:creationId xmlns:a16="http://schemas.microsoft.com/office/drawing/2014/main" id="{2BB7B522-0214-4178-9B12-17F7A9F5CB40}"/>
                  </a:ext>
                </a:extLst>
              </p:cNvPr>
              <p:cNvGrpSpPr/>
              <p:nvPr/>
            </p:nvGrpSpPr>
            <p:grpSpPr>
              <a:xfrm>
                <a:off x="2752300" y="1930938"/>
                <a:ext cx="4731155" cy="1498062"/>
                <a:chOff x="977565" y="1748709"/>
                <a:chExt cx="4731155" cy="1498062"/>
              </a:xfrm>
            </p:grpSpPr>
            <p:grpSp>
              <p:nvGrpSpPr>
                <p:cNvPr id="25" name="Group 24">
                  <a:extLst>
                    <a:ext uri="{FF2B5EF4-FFF2-40B4-BE49-F238E27FC236}">
                      <a16:creationId xmlns:a16="http://schemas.microsoft.com/office/drawing/2014/main" id="{154AAD04-4B3F-43CC-86BA-2315A518739E}"/>
                    </a:ext>
                  </a:extLst>
                </p:cNvPr>
                <p:cNvGrpSpPr/>
                <p:nvPr/>
              </p:nvGrpSpPr>
              <p:grpSpPr>
                <a:xfrm>
                  <a:off x="977565" y="1830902"/>
                  <a:ext cx="1415869" cy="1415869"/>
                  <a:chOff x="977565" y="1830902"/>
                  <a:chExt cx="1415869" cy="1415869"/>
                </a:xfrm>
              </p:grpSpPr>
              <p:sp>
                <p:nvSpPr>
                  <p:cNvPr id="32" name="Oval 31">
                    <a:extLst>
                      <a:ext uri="{FF2B5EF4-FFF2-40B4-BE49-F238E27FC236}">
                        <a16:creationId xmlns:a16="http://schemas.microsoft.com/office/drawing/2014/main" id="{C81E78A1-A2DE-4752-8583-705356F284D9}"/>
                      </a:ext>
                    </a:extLst>
                  </p:cNvPr>
                  <p:cNvSpPr/>
                  <p:nvPr/>
                </p:nvSpPr>
                <p:spPr>
                  <a:xfrm>
                    <a:off x="977565" y="1830902"/>
                    <a:ext cx="1415869" cy="1415869"/>
                  </a:xfrm>
                  <a:prstGeom prst="ellipse">
                    <a:avLst/>
                  </a:prstGeom>
                  <a:solidFill>
                    <a:srgbClr val="44748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4CED6169-39B6-43B9-A3F4-4FF946821ADC}"/>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257899" y="2086762"/>
                    <a:ext cx="854197" cy="796072"/>
                  </a:xfrm>
                  <a:prstGeom prst="rect">
                    <a:avLst/>
                  </a:prstGeom>
                  <a:effectLst>
                    <a:outerShdw blurRad="50800" dist="38100" dir="2700000" algn="tl" rotWithShape="0">
                      <a:prstClr val="black">
                        <a:alpha val="40000"/>
                      </a:prstClr>
                    </a:outerShdw>
                  </a:effectLst>
                </p:spPr>
              </p:pic>
            </p:grpSp>
            <p:grpSp>
              <p:nvGrpSpPr>
                <p:cNvPr id="26" name="Group 25">
                  <a:extLst>
                    <a:ext uri="{FF2B5EF4-FFF2-40B4-BE49-F238E27FC236}">
                      <a16:creationId xmlns:a16="http://schemas.microsoft.com/office/drawing/2014/main" id="{58AF977A-BD68-47D2-B68A-948138C2102D}"/>
                    </a:ext>
                  </a:extLst>
                </p:cNvPr>
                <p:cNvGrpSpPr/>
                <p:nvPr/>
              </p:nvGrpSpPr>
              <p:grpSpPr>
                <a:xfrm>
                  <a:off x="2635208" y="1748709"/>
                  <a:ext cx="1438484" cy="1498061"/>
                  <a:chOff x="977565" y="1748710"/>
                  <a:chExt cx="1438484" cy="1498061"/>
                </a:xfrm>
              </p:grpSpPr>
              <p:sp>
                <p:nvSpPr>
                  <p:cNvPr id="30" name="Oval 29">
                    <a:extLst>
                      <a:ext uri="{FF2B5EF4-FFF2-40B4-BE49-F238E27FC236}">
                        <a16:creationId xmlns:a16="http://schemas.microsoft.com/office/drawing/2014/main" id="{1B8967C2-097B-46EC-8C2E-17A7594558C4}"/>
                      </a:ext>
                    </a:extLst>
                  </p:cNvPr>
                  <p:cNvSpPr/>
                  <p:nvPr/>
                </p:nvSpPr>
                <p:spPr>
                  <a:xfrm>
                    <a:off x="977565" y="1830902"/>
                    <a:ext cx="1415869" cy="1415869"/>
                  </a:xfrm>
                  <a:prstGeom prst="ellipse">
                    <a:avLst/>
                  </a:prstGeom>
                  <a:solidFill>
                    <a:srgbClr val="44748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5D1A92B5-5449-4A8F-A64F-410D1CEEA852}"/>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rot="19056478">
                    <a:off x="990437" y="1748710"/>
                    <a:ext cx="1425612" cy="1425612"/>
                  </a:xfrm>
                  <a:prstGeom prst="rect">
                    <a:avLst/>
                  </a:prstGeom>
                  <a:effectLst>
                    <a:outerShdw blurRad="50800" dist="38100" dir="2700000" algn="tl" rotWithShape="0">
                      <a:prstClr val="black">
                        <a:alpha val="40000"/>
                      </a:prstClr>
                    </a:outerShdw>
                  </a:effectLst>
                </p:spPr>
              </p:pic>
            </p:grpSp>
            <p:grpSp>
              <p:nvGrpSpPr>
                <p:cNvPr id="27" name="Group 26">
                  <a:extLst>
                    <a:ext uri="{FF2B5EF4-FFF2-40B4-BE49-F238E27FC236}">
                      <a16:creationId xmlns:a16="http://schemas.microsoft.com/office/drawing/2014/main" id="{5345663D-1F12-45C5-B0BA-30553B393176}"/>
                    </a:ext>
                  </a:extLst>
                </p:cNvPr>
                <p:cNvGrpSpPr/>
                <p:nvPr/>
              </p:nvGrpSpPr>
              <p:grpSpPr>
                <a:xfrm>
                  <a:off x="4292851" y="1830901"/>
                  <a:ext cx="1415869" cy="1415869"/>
                  <a:chOff x="977565" y="1830902"/>
                  <a:chExt cx="1415869" cy="1415869"/>
                </a:xfrm>
              </p:grpSpPr>
              <p:sp>
                <p:nvSpPr>
                  <p:cNvPr id="28" name="Oval 27">
                    <a:extLst>
                      <a:ext uri="{FF2B5EF4-FFF2-40B4-BE49-F238E27FC236}">
                        <a16:creationId xmlns:a16="http://schemas.microsoft.com/office/drawing/2014/main" id="{DCB4618D-8570-43E5-BD06-50414E0E74C8}"/>
                      </a:ext>
                    </a:extLst>
                  </p:cNvPr>
                  <p:cNvSpPr/>
                  <p:nvPr/>
                </p:nvSpPr>
                <p:spPr>
                  <a:xfrm>
                    <a:off x="977565" y="1830902"/>
                    <a:ext cx="1415869" cy="1415869"/>
                  </a:xfrm>
                  <a:prstGeom prst="ellipse">
                    <a:avLst/>
                  </a:prstGeom>
                  <a:solidFill>
                    <a:srgbClr val="44748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C91BFE44-21D4-4284-A2BE-0F967C466E2F}"/>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487032" y="1946191"/>
                    <a:ext cx="408603" cy="1142409"/>
                  </a:xfrm>
                  <a:prstGeom prst="rect">
                    <a:avLst/>
                  </a:prstGeom>
                  <a:effectLst>
                    <a:outerShdw blurRad="50800" dist="38100" dir="2700000" algn="tl" rotWithShape="0">
                      <a:prstClr val="black">
                        <a:alpha val="40000"/>
                      </a:prstClr>
                    </a:outerShdw>
                  </a:effectLst>
                </p:spPr>
              </p:pic>
            </p:grpSp>
          </p:grpSp>
        </p:grpSp>
        <p:cxnSp>
          <p:nvCxnSpPr>
            <p:cNvPr id="39" name="Straight Connector 38">
              <a:extLst>
                <a:ext uri="{FF2B5EF4-FFF2-40B4-BE49-F238E27FC236}">
                  <a16:creationId xmlns:a16="http://schemas.microsoft.com/office/drawing/2014/main" id="{8099CCC4-9D5E-48FC-B90C-5F92E34F8AA3}"/>
                </a:ext>
              </a:extLst>
            </p:cNvPr>
            <p:cNvCxnSpPr>
              <a:cxnSpLocks/>
            </p:cNvCxnSpPr>
            <p:nvPr/>
          </p:nvCxnSpPr>
          <p:spPr>
            <a:xfrm>
              <a:off x="2760675" y="3349019"/>
              <a:ext cx="0" cy="966357"/>
            </a:xfrm>
            <a:prstGeom prst="line">
              <a:avLst/>
            </a:prstGeom>
            <a:ln w="19050">
              <a:solidFill>
                <a:srgbClr val="6BA13C"/>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98961D9D-51AF-4B14-8346-74DF14E9C494}"/>
              </a:ext>
            </a:extLst>
          </p:cNvPr>
          <p:cNvGrpSpPr/>
          <p:nvPr/>
        </p:nvGrpSpPr>
        <p:grpSpPr>
          <a:xfrm>
            <a:off x="432753" y="4758337"/>
            <a:ext cx="5760069" cy="1415870"/>
            <a:chOff x="432753" y="4758337"/>
            <a:chExt cx="5760069" cy="1415870"/>
          </a:xfrm>
        </p:grpSpPr>
        <p:grpSp>
          <p:nvGrpSpPr>
            <p:cNvPr id="37" name="Group 36">
              <a:extLst>
                <a:ext uri="{FF2B5EF4-FFF2-40B4-BE49-F238E27FC236}">
                  <a16:creationId xmlns:a16="http://schemas.microsoft.com/office/drawing/2014/main" id="{253F550B-7C52-4F1D-A8DB-BF60B8A7CD0B}"/>
                </a:ext>
              </a:extLst>
            </p:cNvPr>
            <p:cNvGrpSpPr/>
            <p:nvPr/>
          </p:nvGrpSpPr>
          <p:grpSpPr>
            <a:xfrm>
              <a:off x="3119310" y="4758338"/>
              <a:ext cx="1415869" cy="1415869"/>
              <a:chOff x="977565" y="1830902"/>
              <a:chExt cx="1415869" cy="1415869"/>
            </a:xfrm>
          </p:grpSpPr>
          <p:sp>
            <p:nvSpPr>
              <p:cNvPr id="44" name="Oval 43">
                <a:extLst>
                  <a:ext uri="{FF2B5EF4-FFF2-40B4-BE49-F238E27FC236}">
                    <a16:creationId xmlns:a16="http://schemas.microsoft.com/office/drawing/2014/main" id="{E41D5EF9-3C64-4F06-81A7-DFE252E506B3}"/>
                  </a:ext>
                </a:extLst>
              </p:cNvPr>
              <p:cNvSpPr/>
              <p:nvPr/>
            </p:nvSpPr>
            <p:spPr>
              <a:xfrm>
                <a:off x="977565" y="1830902"/>
                <a:ext cx="1415869" cy="1415869"/>
              </a:xfrm>
              <a:prstGeom prst="ellipse">
                <a:avLst/>
              </a:prstGeom>
              <a:solidFill>
                <a:srgbClr val="44748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7027E31B-10B0-43A2-96FD-C10B66E4C9E6}"/>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1332976" y="2179608"/>
                <a:ext cx="712193" cy="712193"/>
              </a:xfrm>
              <a:prstGeom prst="rect">
                <a:avLst/>
              </a:prstGeom>
              <a:effectLst>
                <a:outerShdw blurRad="50800" dist="38100" dir="2700000" algn="tl" rotWithShape="0">
                  <a:prstClr val="black">
                    <a:alpha val="40000"/>
                  </a:prstClr>
                </a:outerShdw>
              </a:effectLst>
            </p:spPr>
          </p:pic>
        </p:grpSp>
        <p:grpSp>
          <p:nvGrpSpPr>
            <p:cNvPr id="38" name="Group 37">
              <a:extLst>
                <a:ext uri="{FF2B5EF4-FFF2-40B4-BE49-F238E27FC236}">
                  <a16:creationId xmlns:a16="http://schemas.microsoft.com/office/drawing/2014/main" id="{603F7182-9074-4F92-95E6-2E44B00A4976}"/>
                </a:ext>
              </a:extLst>
            </p:cNvPr>
            <p:cNvGrpSpPr/>
            <p:nvPr/>
          </p:nvGrpSpPr>
          <p:grpSpPr>
            <a:xfrm>
              <a:off x="4776953" y="4758337"/>
              <a:ext cx="1415869" cy="1415869"/>
              <a:chOff x="977565" y="1830902"/>
              <a:chExt cx="1415869" cy="1415869"/>
            </a:xfrm>
          </p:grpSpPr>
          <p:sp>
            <p:nvSpPr>
              <p:cNvPr id="42" name="Oval 41">
                <a:extLst>
                  <a:ext uri="{FF2B5EF4-FFF2-40B4-BE49-F238E27FC236}">
                    <a16:creationId xmlns:a16="http://schemas.microsoft.com/office/drawing/2014/main" id="{998E8EDD-E7DB-4A3F-A721-57253C8C0D4E}"/>
                  </a:ext>
                </a:extLst>
              </p:cNvPr>
              <p:cNvSpPr/>
              <p:nvPr/>
            </p:nvSpPr>
            <p:spPr>
              <a:xfrm>
                <a:off x="977565" y="1830902"/>
                <a:ext cx="1415869" cy="1415869"/>
              </a:xfrm>
              <a:prstGeom prst="ellipse">
                <a:avLst/>
              </a:prstGeom>
              <a:solidFill>
                <a:srgbClr val="44748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C58EA2E6-AC24-44E6-8997-8B2B2096FF33}"/>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1419726" y="2137158"/>
                <a:ext cx="535853" cy="817176"/>
              </a:xfrm>
              <a:prstGeom prst="rect">
                <a:avLst/>
              </a:prstGeom>
              <a:effectLst>
                <a:outerShdw blurRad="50800" dist="38100" dir="2700000" algn="tl" rotWithShape="0">
                  <a:prstClr val="black">
                    <a:alpha val="40000"/>
                  </a:prstClr>
                </a:outerShdw>
              </a:effectLst>
            </p:spPr>
          </p:pic>
        </p:grpSp>
        <p:grpSp>
          <p:nvGrpSpPr>
            <p:cNvPr id="34" name="Group 33">
              <a:extLst>
                <a:ext uri="{FF2B5EF4-FFF2-40B4-BE49-F238E27FC236}">
                  <a16:creationId xmlns:a16="http://schemas.microsoft.com/office/drawing/2014/main" id="{D2DF7135-258D-4C83-B5CA-662EB5284E86}"/>
                </a:ext>
              </a:extLst>
            </p:cNvPr>
            <p:cNvGrpSpPr/>
            <p:nvPr/>
          </p:nvGrpSpPr>
          <p:grpSpPr>
            <a:xfrm>
              <a:off x="432753" y="5064593"/>
              <a:ext cx="2316484" cy="830997"/>
              <a:chOff x="432753" y="5064593"/>
              <a:chExt cx="2316484" cy="830997"/>
            </a:xfrm>
          </p:grpSpPr>
          <p:sp>
            <p:nvSpPr>
              <p:cNvPr id="35" name="TextBox 34">
                <a:extLst>
                  <a:ext uri="{FF2B5EF4-FFF2-40B4-BE49-F238E27FC236}">
                    <a16:creationId xmlns:a16="http://schemas.microsoft.com/office/drawing/2014/main" id="{5A134429-0FB8-415F-AD2E-8305CEA8D6E4}"/>
                  </a:ext>
                </a:extLst>
              </p:cNvPr>
              <p:cNvSpPr txBox="1"/>
              <p:nvPr/>
            </p:nvSpPr>
            <p:spPr>
              <a:xfrm>
                <a:off x="432753" y="5064593"/>
                <a:ext cx="2133600" cy="830997"/>
              </a:xfrm>
              <a:prstGeom prst="rect">
                <a:avLst/>
              </a:prstGeom>
              <a:noFill/>
            </p:spPr>
            <p:txBody>
              <a:bodyPr wrap="square" rtlCol="0">
                <a:spAutoFit/>
              </a:bodyPr>
              <a:lstStyle/>
              <a:p>
                <a:pPr algn="r"/>
                <a:r>
                  <a:rPr lang="en-US" sz="1600" b="1" dirty="0">
                    <a:latin typeface="Verdana" panose="020B0604030504040204" pitchFamily="34" charset="0"/>
                    <a:ea typeface="Verdana" panose="020B0604030504040204" pitchFamily="34" charset="0"/>
                  </a:rPr>
                  <a:t>BEDTIME SNACK</a:t>
                </a:r>
              </a:p>
              <a:p>
                <a:pPr algn="r"/>
                <a:r>
                  <a:rPr lang="en-US" sz="1600" dirty="0">
                    <a:latin typeface="Verdana" panose="020B0604030504040204" pitchFamily="34" charset="0"/>
                    <a:ea typeface="Verdana" panose="020B0604030504040204" pitchFamily="34" charset="0"/>
                  </a:rPr>
                  <a:t>½ Apple, </a:t>
                </a:r>
                <a:br>
                  <a:rPr lang="en-US" sz="1600" dirty="0">
                    <a:latin typeface="Verdana" panose="020B0604030504040204" pitchFamily="34" charset="0"/>
                    <a:ea typeface="Verdana" panose="020B0604030504040204" pitchFamily="34" charset="0"/>
                  </a:rPr>
                </a:br>
                <a:r>
                  <a:rPr lang="en-US" sz="1600" dirty="0">
                    <a:latin typeface="Verdana" panose="020B0604030504040204" pitchFamily="34" charset="0"/>
                    <a:ea typeface="Verdana" panose="020B0604030504040204" pitchFamily="34" charset="0"/>
                  </a:rPr>
                  <a:t>Almond Butter</a:t>
                </a:r>
              </a:p>
            </p:txBody>
          </p:sp>
          <p:cxnSp>
            <p:nvCxnSpPr>
              <p:cNvPr id="40" name="Straight Connector 39">
                <a:extLst>
                  <a:ext uri="{FF2B5EF4-FFF2-40B4-BE49-F238E27FC236}">
                    <a16:creationId xmlns:a16="http://schemas.microsoft.com/office/drawing/2014/main" id="{27AED208-87A9-4990-A516-5C8E797094FC}"/>
                  </a:ext>
                </a:extLst>
              </p:cNvPr>
              <p:cNvCxnSpPr>
                <a:cxnSpLocks/>
              </p:cNvCxnSpPr>
              <p:nvPr/>
            </p:nvCxnSpPr>
            <p:spPr>
              <a:xfrm>
                <a:off x="2749237" y="5123994"/>
                <a:ext cx="0" cy="712193"/>
              </a:xfrm>
              <a:prstGeom prst="line">
                <a:avLst/>
              </a:prstGeom>
              <a:ln w="19050">
                <a:solidFill>
                  <a:srgbClr val="6BA13C"/>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602615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C82A9E2-1677-4CE6-AB00-AA25CEF224A8}"/>
              </a:ext>
            </a:extLst>
          </p:cNvPr>
          <p:cNvSpPr txBox="1"/>
          <p:nvPr/>
        </p:nvSpPr>
        <p:spPr>
          <a:xfrm>
            <a:off x="303535" y="502694"/>
            <a:ext cx="8536929" cy="923330"/>
          </a:xfrm>
          <a:prstGeom prst="rect">
            <a:avLst/>
          </a:prstGeom>
          <a:noFill/>
        </p:spPr>
        <p:txBody>
          <a:bodyPr wrap="square" rtlCol="0">
            <a:spAutoFit/>
          </a:bodyPr>
          <a:lstStyle/>
          <a:p>
            <a:pPr algn="ctr"/>
            <a:r>
              <a:rPr lang="en-US" sz="2700" b="1" dirty="0">
                <a:solidFill>
                  <a:srgbClr val="6BA13C"/>
                </a:solidFill>
                <a:latin typeface="Verdana" panose="020B0604030504040204" pitchFamily="34" charset="0"/>
                <a:ea typeface="Verdana" panose="020B0604030504040204" pitchFamily="34" charset="0"/>
              </a:rPr>
              <a:t>Low Blood Sugar Leads To </a:t>
            </a:r>
          </a:p>
          <a:p>
            <a:pPr algn="ctr"/>
            <a:r>
              <a:rPr lang="en-US" sz="2700" b="1" dirty="0">
                <a:solidFill>
                  <a:srgbClr val="6BA13C"/>
                </a:solidFill>
                <a:latin typeface="Verdana" panose="020B0604030504040204" pitchFamily="34" charset="0"/>
                <a:ea typeface="Verdana" panose="020B0604030504040204" pitchFamily="34" charset="0"/>
              </a:rPr>
              <a:t>Poor Sleep &amp; Anxious Nights</a:t>
            </a:r>
          </a:p>
        </p:txBody>
      </p:sp>
      <p:grpSp>
        <p:nvGrpSpPr>
          <p:cNvPr id="3" name="Group 2">
            <a:extLst>
              <a:ext uri="{FF2B5EF4-FFF2-40B4-BE49-F238E27FC236}">
                <a16:creationId xmlns:a16="http://schemas.microsoft.com/office/drawing/2014/main" id="{8377EBC5-2106-449E-A86B-932000501D0F}"/>
              </a:ext>
            </a:extLst>
          </p:cNvPr>
          <p:cNvGrpSpPr/>
          <p:nvPr/>
        </p:nvGrpSpPr>
        <p:grpSpPr>
          <a:xfrm>
            <a:off x="583837" y="2007250"/>
            <a:ext cx="8145140" cy="3736478"/>
            <a:chOff x="695324" y="1711822"/>
            <a:chExt cx="8145140" cy="3736478"/>
          </a:xfrm>
        </p:grpSpPr>
        <p:pic>
          <p:nvPicPr>
            <p:cNvPr id="4" name="Picture 3">
              <a:extLst>
                <a:ext uri="{FF2B5EF4-FFF2-40B4-BE49-F238E27FC236}">
                  <a16:creationId xmlns:a16="http://schemas.microsoft.com/office/drawing/2014/main" id="{D08B2B2A-5E92-46D8-B496-1C499577B86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87"/>
            <a:stretch/>
          </p:blipFill>
          <p:spPr>
            <a:xfrm>
              <a:off x="695324" y="1711822"/>
              <a:ext cx="5091800" cy="3736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F6B32875-52E3-4867-99FF-7D4DA35E2B8B}"/>
                </a:ext>
              </a:extLst>
            </p:cNvPr>
            <p:cNvSpPr txBox="1"/>
            <p:nvPr/>
          </p:nvSpPr>
          <p:spPr>
            <a:xfrm>
              <a:off x="6209155" y="2010400"/>
              <a:ext cx="2631309" cy="313932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Anxiety</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Hunger</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Cravings</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Depression</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Fatigue/weakness</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Irritability</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Panic attacks</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Insomnia</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PMS moodiness</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Cry easily</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Night sweats</a:t>
              </a:r>
            </a:p>
          </p:txBody>
        </p:sp>
      </p:grpSp>
    </p:spTree>
    <p:extLst>
      <p:ext uri="{BB962C8B-B14F-4D97-AF65-F5344CB8AC3E}">
        <p14:creationId xmlns:p14="http://schemas.microsoft.com/office/powerpoint/2010/main" val="3892086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C7890D-7B71-46F5-BE89-493B9D90EE08}"/>
              </a:ext>
            </a:extLst>
          </p:cNvPr>
          <p:cNvSpPr txBox="1"/>
          <p:nvPr/>
        </p:nvSpPr>
        <p:spPr>
          <a:xfrm>
            <a:off x="4996200" y="2301009"/>
            <a:ext cx="3683343" cy="1754326"/>
          </a:xfrm>
          <a:prstGeom prst="rect">
            <a:avLst/>
          </a:prstGeom>
          <a:noFill/>
        </p:spPr>
        <p:txBody>
          <a:bodyPr wrap="square" rtlCol="0">
            <a:spAutoFit/>
          </a:bodyPr>
          <a:lstStyle/>
          <a:p>
            <a:pPr algn="ctr"/>
            <a:r>
              <a:rPr lang="en-US" sz="2700" b="1" dirty="0">
                <a:solidFill>
                  <a:schemeClr val="bg1"/>
                </a:solidFill>
                <a:latin typeface="Verdana" panose="020B0604030504040204" pitchFamily="34" charset="0"/>
                <a:ea typeface="Verdana" panose="020B0604030504040204" pitchFamily="34" charset="0"/>
              </a:rPr>
              <a:t>Balanced </a:t>
            </a:r>
          </a:p>
          <a:p>
            <a:pPr algn="ctr"/>
            <a:r>
              <a:rPr lang="en-US" sz="2700" b="1" dirty="0">
                <a:solidFill>
                  <a:schemeClr val="bg1"/>
                </a:solidFill>
                <a:latin typeface="Verdana" panose="020B0604030504040204" pitchFamily="34" charset="0"/>
                <a:ea typeface="Verdana" panose="020B0604030504040204" pitchFamily="34" charset="0"/>
              </a:rPr>
              <a:t>Bedtime Snack </a:t>
            </a:r>
          </a:p>
          <a:p>
            <a:pPr algn="ctr"/>
            <a:r>
              <a:rPr lang="en-US" sz="2700" b="1" dirty="0">
                <a:solidFill>
                  <a:schemeClr val="bg1"/>
                </a:solidFill>
                <a:latin typeface="Verdana" panose="020B0604030504040204" pitchFamily="34" charset="0"/>
                <a:ea typeface="Verdana" panose="020B0604030504040204" pitchFamily="34" charset="0"/>
              </a:rPr>
              <a:t>=</a:t>
            </a:r>
          </a:p>
          <a:p>
            <a:pPr algn="ctr"/>
            <a:r>
              <a:rPr lang="en-US" sz="2700" b="1" dirty="0">
                <a:solidFill>
                  <a:schemeClr val="bg1"/>
                </a:solidFill>
                <a:latin typeface="Verdana" panose="020B0604030504040204" pitchFamily="34" charset="0"/>
                <a:ea typeface="Verdana" panose="020B0604030504040204" pitchFamily="34" charset="0"/>
              </a:rPr>
              <a:t>Better Sleep</a:t>
            </a:r>
          </a:p>
        </p:txBody>
      </p:sp>
      <p:pic>
        <p:nvPicPr>
          <p:cNvPr id="5" name="Picture Placeholder 4" descr="A bowl of fruit on a plate&#10;&#10;Description automatically generated">
            <a:extLst>
              <a:ext uri="{FF2B5EF4-FFF2-40B4-BE49-F238E27FC236}">
                <a16:creationId xmlns:a16="http://schemas.microsoft.com/office/drawing/2014/main" id="{CDC0514F-9788-4AD0-80F6-408AF0B92066}"/>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0" y="-3"/>
            <a:ext cx="4572000" cy="6356350"/>
          </a:xfrm>
        </p:spPr>
      </p:pic>
    </p:spTree>
    <p:extLst>
      <p:ext uri="{BB962C8B-B14F-4D97-AF65-F5344CB8AC3E}">
        <p14:creationId xmlns:p14="http://schemas.microsoft.com/office/powerpoint/2010/main" val="1078744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C7890D-7B71-46F5-BE89-493B9D90EE08}"/>
              </a:ext>
            </a:extLst>
          </p:cNvPr>
          <p:cNvSpPr txBox="1"/>
          <p:nvPr/>
        </p:nvSpPr>
        <p:spPr>
          <a:xfrm>
            <a:off x="886424" y="2024010"/>
            <a:ext cx="2783457" cy="2308324"/>
          </a:xfrm>
          <a:prstGeom prst="rect">
            <a:avLst/>
          </a:prstGeom>
          <a:noFill/>
        </p:spPr>
        <p:txBody>
          <a:bodyPr wrap="square" rtlCol="0">
            <a:spAutoFit/>
          </a:bodyPr>
          <a:lstStyle/>
          <a:p>
            <a:pPr algn="ctr"/>
            <a:r>
              <a:rPr lang="en-US" sz="2400" b="1" dirty="0">
                <a:solidFill>
                  <a:srgbClr val="6BA13C"/>
                </a:solidFill>
                <a:latin typeface="Verdana" panose="020B0604030504040204" pitchFamily="34" charset="0"/>
                <a:ea typeface="Verdana" panose="020B0604030504040204" pitchFamily="34" charset="0"/>
              </a:rPr>
              <a:t>40% of adults say they lie awake at night because of stress and anxiety.</a:t>
            </a:r>
          </a:p>
        </p:txBody>
      </p:sp>
      <p:pic>
        <p:nvPicPr>
          <p:cNvPr id="5" name="Picture Placeholder 4" descr="A person lying on a bed&#10;&#10;Description automatically generated">
            <a:extLst>
              <a:ext uri="{FF2B5EF4-FFF2-40B4-BE49-F238E27FC236}">
                <a16:creationId xmlns:a16="http://schemas.microsoft.com/office/drawing/2014/main" id="{579B09A3-9D34-460E-B138-FA84B8925D28}"/>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56987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3D2306E2-7DD3-4894-A5AB-64F6B9D4DA40}"/>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0" y="-3"/>
            <a:ext cx="4572000" cy="6356350"/>
          </a:xfrm>
        </p:spPr>
      </p:pic>
      <p:sp>
        <p:nvSpPr>
          <p:cNvPr id="12" name="TextBox 11">
            <a:extLst>
              <a:ext uri="{FF2B5EF4-FFF2-40B4-BE49-F238E27FC236}">
                <a16:creationId xmlns:a16="http://schemas.microsoft.com/office/drawing/2014/main" id="{7DEFFF1E-831A-4836-8A69-F30155F9EBF9}"/>
              </a:ext>
            </a:extLst>
          </p:cNvPr>
          <p:cNvSpPr txBox="1"/>
          <p:nvPr/>
        </p:nvSpPr>
        <p:spPr>
          <a:xfrm>
            <a:off x="5057338" y="515904"/>
            <a:ext cx="3636496" cy="5463034"/>
          </a:xfrm>
          <a:prstGeom prst="rect">
            <a:avLst/>
          </a:prstGeom>
          <a:noFill/>
        </p:spPr>
        <p:txBody>
          <a:bodyPr wrap="square" rtlCol="0">
            <a:spAutoFit/>
          </a:bodyPr>
          <a:lstStyle/>
          <a:p>
            <a:pPr algn="ctr"/>
            <a:r>
              <a:rPr lang="en-US" sz="2700" b="1" dirty="0">
                <a:solidFill>
                  <a:schemeClr val="bg1"/>
                </a:solidFill>
                <a:latin typeface="Verdana" panose="020B0604030504040204" pitchFamily="34" charset="0"/>
                <a:ea typeface="Verdana" panose="020B0604030504040204" pitchFamily="34" charset="0"/>
              </a:rPr>
              <a:t>How Many People Experience Anxiety Today?</a:t>
            </a:r>
          </a:p>
          <a:p>
            <a:pPr algn="ctr"/>
            <a:endParaRPr lang="en-US" dirty="0">
              <a:solidFill>
                <a:schemeClr val="bg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b="1" dirty="0">
                <a:solidFill>
                  <a:schemeClr val="bg1"/>
                </a:solidFill>
                <a:latin typeface="Verdana" panose="020B0604030504040204" pitchFamily="34" charset="0"/>
                <a:ea typeface="Verdana" panose="020B0604030504040204" pitchFamily="34" charset="0"/>
              </a:rPr>
              <a:t>18%</a:t>
            </a:r>
            <a:r>
              <a:rPr lang="en-US" dirty="0">
                <a:solidFill>
                  <a:schemeClr val="bg1"/>
                </a:solidFill>
                <a:latin typeface="Verdana" panose="020B0604030504040204" pitchFamily="34" charset="0"/>
                <a:ea typeface="Verdana" panose="020B0604030504040204" pitchFamily="34" charset="0"/>
              </a:rPr>
              <a:t> of adults had anxiety in 2018.</a:t>
            </a:r>
          </a:p>
          <a:p>
            <a:r>
              <a:rPr lang="en-US" sz="1400" i="1" dirty="0">
                <a:solidFill>
                  <a:schemeClr val="bg1"/>
                </a:solidFill>
                <a:latin typeface="Verdana" panose="020B0604030504040204" pitchFamily="34" charset="0"/>
                <a:ea typeface="Verdana" panose="020B0604030504040204" pitchFamily="34" charset="0"/>
              </a:rPr>
              <a:t>     - National Institute of Mental </a:t>
            </a:r>
            <a:br>
              <a:rPr lang="en-US" sz="1400" i="1" dirty="0">
                <a:solidFill>
                  <a:schemeClr val="bg1"/>
                </a:solidFill>
                <a:latin typeface="Verdana" panose="020B0604030504040204" pitchFamily="34" charset="0"/>
                <a:ea typeface="Verdana" panose="020B0604030504040204" pitchFamily="34" charset="0"/>
              </a:rPr>
            </a:br>
            <a:r>
              <a:rPr lang="en-US" sz="1400" i="1" dirty="0">
                <a:solidFill>
                  <a:schemeClr val="bg1"/>
                </a:solidFill>
                <a:latin typeface="Verdana" panose="020B0604030504040204" pitchFamily="34" charset="0"/>
                <a:ea typeface="Verdana" panose="020B0604030504040204" pitchFamily="34" charset="0"/>
              </a:rPr>
              <a:t>     Health</a:t>
            </a:r>
          </a:p>
          <a:p>
            <a:endParaRPr lang="en-US" dirty="0">
              <a:solidFill>
                <a:schemeClr val="bg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b="1" dirty="0">
                <a:solidFill>
                  <a:schemeClr val="bg1"/>
                </a:solidFill>
                <a:latin typeface="Verdana" panose="020B0604030504040204" pitchFamily="34" charset="0"/>
                <a:ea typeface="Verdana" panose="020B0604030504040204" pitchFamily="34" charset="0"/>
              </a:rPr>
              <a:t>60%</a:t>
            </a:r>
            <a:r>
              <a:rPr lang="en-US" dirty="0">
                <a:solidFill>
                  <a:schemeClr val="bg1"/>
                </a:solidFill>
                <a:latin typeface="Verdana" panose="020B0604030504040204" pitchFamily="34" charset="0"/>
                <a:ea typeface="Verdana" panose="020B0604030504040204" pitchFamily="34" charset="0"/>
              </a:rPr>
              <a:t> of adults experience stress and anxiety today.</a:t>
            </a:r>
          </a:p>
          <a:p>
            <a:r>
              <a:rPr lang="en-US" sz="1400" i="1" dirty="0">
                <a:solidFill>
                  <a:schemeClr val="bg1"/>
                </a:solidFill>
                <a:latin typeface="Verdana" panose="020B0604030504040204" pitchFamily="34" charset="0"/>
                <a:ea typeface="Verdana" panose="020B0604030504040204" pitchFamily="34" charset="0"/>
              </a:rPr>
              <a:t>     - Gallup Report 2020</a:t>
            </a:r>
          </a:p>
          <a:p>
            <a:endParaRPr lang="en-US" dirty="0">
              <a:solidFill>
                <a:schemeClr val="bg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b="1" dirty="0">
                <a:solidFill>
                  <a:schemeClr val="bg1"/>
                </a:solidFill>
                <a:latin typeface="Verdana" panose="020B0604030504040204" pitchFamily="34" charset="0"/>
                <a:ea typeface="Verdana" panose="020B0604030504040204" pitchFamily="34" charset="0"/>
              </a:rPr>
              <a:t>1 in 3</a:t>
            </a:r>
            <a:r>
              <a:rPr lang="en-US" dirty="0">
                <a:solidFill>
                  <a:schemeClr val="bg1"/>
                </a:solidFill>
                <a:latin typeface="Verdana" panose="020B0604030504040204" pitchFamily="34" charset="0"/>
                <a:ea typeface="Verdana" panose="020B0604030504040204" pitchFamily="34" charset="0"/>
              </a:rPr>
              <a:t> teens have anxiety.</a:t>
            </a:r>
          </a:p>
          <a:p>
            <a:r>
              <a:rPr lang="en-US" sz="1400" i="1" dirty="0">
                <a:solidFill>
                  <a:schemeClr val="bg1"/>
                </a:solidFill>
                <a:latin typeface="Verdana" panose="020B0604030504040204" pitchFamily="34" charset="0"/>
                <a:ea typeface="Verdana" panose="020B0604030504040204" pitchFamily="34" charset="0"/>
              </a:rPr>
              <a:t>     - National Institute of Mental </a:t>
            </a:r>
            <a:br>
              <a:rPr lang="en-US" sz="1400" i="1" dirty="0">
                <a:solidFill>
                  <a:schemeClr val="bg1"/>
                </a:solidFill>
                <a:latin typeface="Verdana" panose="020B0604030504040204" pitchFamily="34" charset="0"/>
                <a:ea typeface="Verdana" panose="020B0604030504040204" pitchFamily="34" charset="0"/>
              </a:rPr>
            </a:br>
            <a:r>
              <a:rPr lang="en-US" sz="1400" i="1" dirty="0">
                <a:solidFill>
                  <a:schemeClr val="bg1"/>
                </a:solidFill>
                <a:latin typeface="Verdana" panose="020B0604030504040204" pitchFamily="34" charset="0"/>
                <a:ea typeface="Verdana" panose="020B0604030504040204" pitchFamily="34" charset="0"/>
              </a:rPr>
              <a:t>     Health</a:t>
            </a:r>
            <a:endParaRPr lang="en-US" sz="1400" dirty="0">
              <a:solidFill>
                <a:schemeClr val="bg1"/>
              </a:solidFill>
              <a:latin typeface="Verdana" panose="020B0604030504040204" pitchFamily="34" charset="0"/>
              <a:ea typeface="Verdana" panose="020B0604030504040204" pitchFamily="34" charset="0"/>
            </a:endParaRPr>
          </a:p>
          <a:p>
            <a:endParaRPr lang="en-US" dirty="0">
              <a:solidFill>
                <a:schemeClr val="bg1"/>
              </a:solidFill>
              <a:latin typeface="Verdana" panose="020B0604030504040204" pitchFamily="34" charset="0"/>
              <a:ea typeface="Verdana" panose="020B0604030504040204" pitchFamily="34" charset="0"/>
            </a:endParaRPr>
          </a:p>
          <a:p>
            <a:r>
              <a:rPr lang="en-US" b="1" i="1" dirty="0">
                <a:solidFill>
                  <a:schemeClr val="bg1"/>
                </a:solidFill>
                <a:latin typeface="Book Antiqua" panose="02040602050305030304" pitchFamily="18" charset="0"/>
                <a:ea typeface="Verdana" panose="020B0604030504040204" pitchFamily="34" charset="0"/>
              </a:rPr>
              <a:t>Anxiety disorders are the most common mental illness in the US.</a:t>
            </a:r>
            <a:endParaRPr lang="en-US"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08719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C7890D-7B71-46F5-BE89-493B9D90EE08}"/>
              </a:ext>
            </a:extLst>
          </p:cNvPr>
          <p:cNvSpPr txBox="1"/>
          <p:nvPr/>
        </p:nvSpPr>
        <p:spPr>
          <a:xfrm>
            <a:off x="4905829" y="724619"/>
            <a:ext cx="3904343" cy="4939814"/>
          </a:xfrm>
          <a:prstGeom prst="rect">
            <a:avLst/>
          </a:prstGeom>
          <a:noFill/>
        </p:spPr>
        <p:txBody>
          <a:bodyPr wrap="square" rtlCol="0">
            <a:spAutoFit/>
          </a:bodyPr>
          <a:lstStyle/>
          <a:p>
            <a:pPr algn="ctr"/>
            <a:r>
              <a:rPr lang="en-US" sz="2700" b="1" dirty="0">
                <a:solidFill>
                  <a:schemeClr val="bg1"/>
                </a:solidFill>
                <a:latin typeface="Verdana" panose="020B0604030504040204" pitchFamily="34" charset="0"/>
                <a:ea typeface="Verdana" panose="020B0604030504040204" pitchFamily="34" charset="0"/>
              </a:rPr>
              <a:t>Your Brain </a:t>
            </a:r>
          </a:p>
          <a:p>
            <a:pPr algn="ctr"/>
            <a:r>
              <a:rPr lang="en-US" sz="2700" b="1" dirty="0">
                <a:solidFill>
                  <a:schemeClr val="bg1"/>
                </a:solidFill>
                <a:latin typeface="Verdana" panose="020B0604030504040204" pitchFamily="34" charset="0"/>
                <a:ea typeface="Verdana" panose="020B0604030504040204" pitchFamily="34" charset="0"/>
              </a:rPr>
              <a:t>On Food</a:t>
            </a:r>
          </a:p>
          <a:p>
            <a:pPr algn="ctr"/>
            <a:endParaRPr lang="en-US" sz="2700" b="1" dirty="0">
              <a:solidFill>
                <a:schemeClr val="bg1"/>
              </a:solidFill>
              <a:latin typeface="Verdana" panose="020B0604030504040204" pitchFamily="34" charset="0"/>
              <a:ea typeface="Verdana" panose="020B0604030504040204" pitchFamily="34" charset="0"/>
            </a:endParaRPr>
          </a:p>
          <a:p>
            <a:pPr algn="ctr"/>
            <a:endParaRPr lang="en-US" dirty="0">
              <a:solidFill>
                <a:schemeClr val="bg1"/>
              </a:solidFill>
              <a:latin typeface="Verdana" panose="020B0604030504040204" pitchFamily="34" charset="0"/>
              <a:ea typeface="Verdana" panose="020B0604030504040204" pitchFamily="34" charset="0"/>
            </a:endParaRPr>
          </a:p>
          <a:p>
            <a:pPr algn="ctr"/>
            <a:r>
              <a:rPr lang="en-US" dirty="0">
                <a:solidFill>
                  <a:schemeClr val="bg1"/>
                </a:solidFill>
                <a:latin typeface="Verdana" panose="020B0604030504040204" pitchFamily="34" charset="0"/>
                <a:ea typeface="Verdana" panose="020B0604030504040204" pitchFamily="34" charset="0"/>
              </a:rPr>
              <a:t>Food directly affects the structure and function of your brain and your resilience to stress and anxiety.</a:t>
            </a:r>
          </a:p>
          <a:p>
            <a:pPr algn="ctr"/>
            <a:endParaRPr lang="en-US" dirty="0">
              <a:solidFill>
                <a:schemeClr val="bg1"/>
              </a:solidFill>
              <a:latin typeface="Verdana" panose="020B0604030504040204" pitchFamily="34" charset="0"/>
              <a:ea typeface="Verdana" panose="020B0604030504040204" pitchFamily="34" charset="0"/>
            </a:endParaRPr>
          </a:p>
          <a:p>
            <a:pPr algn="ctr"/>
            <a:r>
              <a:rPr lang="en-US" dirty="0">
                <a:solidFill>
                  <a:schemeClr val="bg1"/>
                </a:solidFill>
                <a:latin typeface="Verdana" panose="020B0604030504040204" pitchFamily="34" charset="0"/>
                <a:ea typeface="Verdana" panose="020B0604030504040204" pitchFamily="34" charset="0"/>
              </a:rPr>
              <a:t>Your brain is always “on.” It takes care of your thoughts, your breathing, your heartbeat, how you manage stress and anxiety. Your brain requires a constant supply of nutrients from food.</a:t>
            </a:r>
          </a:p>
        </p:txBody>
      </p:sp>
      <p:pic>
        <p:nvPicPr>
          <p:cNvPr id="7" name="Picture Placeholder 6" descr="A picture containing light&#10;&#10;Description automatically generated">
            <a:extLst>
              <a:ext uri="{FF2B5EF4-FFF2-40B4-BE49-F238E27FC236}">
                <a16:creationId xmlns:a16="http://schemas.microsoft.com/office/drawing/2014/main" id="{1003CD7B-5357-487B-B975-D973687E4A05}"/>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cxnSp>
        <p:nvCxnSpPr>
          <p:cNvPr id="4" name="Straight Connector 3">
            <a:extLst>
              <a:ext uri="{FF2B5EF4-FFF2-40B4-BE49-F238E27FC236}">
                <a16:creationId xmlns:a16="http://schemas.microsoft.com/office/drawing/2014/main" id="{65DCE234-CED4-4235-AE3F-EEAB866D1113}"/>
              </a:ext>
            </a:extLst>
          </p:cNvPr>
          <p:cNvCxnSpPr>
            <a:cxnSpLocks/>
          </p:cNvCxnSpPr>
          <p:nvPr/>
        </p:nvCxnSpPr>
        <p:spPr>
          <a:xfrm>
            <a:off x="6415314" y="1907255"/>
            <a:ext cx="94316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617D830-34C1-4E1A-AC8F-2A1904CDF53B}"/>
              </a:ext>
            </a:extLst>
          </p:cNvPr>
          <p:cNvSpPr txBox="1"/>
          <p:nvPr/>
        </p:nvSpPr>
        <p:spPr>
          <a:xfrm>
            <a:off x="4600898" y="5933326"/>
            <a:ext cx="4571999" cy="400110"/>
          </a:xfrm>
          <a:prstGeom prst="rect">
            <a:avLst/>
          </a:prstGeom>
          <a:noFill/>
        </p:spPr>
        <p:txBody>
          <a:bodyPr wrap="square" rtlCol="0">
            <a:spAutoFit/>
          </a:bodyPr>
          <a:lstStyle/>
          <a:p>
            <a:r>
              <a:rPr lang="en-US" sz="1000" dirty="0">
                <a:solidFill>
                  <a:schemeClr val="bg1"/>
                </a:solidFill>
                <a:effectLst/>
                <a:latin typeface="Verdana" panose="020B0604030504040204" pitchFamily="34" charset="0"/>
                <a:ea typeface="Verdana" panose="020B0604030504040204" pitchFamily="34" charset="0"/>
              </a:rPr>
              <a:t>Nutrition Psychiatry: Your Brain on Food, Eva </a:t>
            </a:r>
            <a:r>
              <a:rPr lang="en-US" sz="1000" dirty="0" err="1">
                <a:solidFill>
                  <a:schemeClr val="bg1"/>
                </a:solidFill>
                <a:effectLst/>
                <a:latin typeface="Verdana" panose="020B0604030504040204" pitchFamily="34" charset="0"/>
                <a:ea typeface="Verdana" panose="020B0604030504040204" pitchFamily="34" charset="0"/>
              </a:rPr>
              <a:t>Selhub</a:t>
            </a:r>
            <a:r>
              <a:rPr lang="en-US" sz="1000" dirty="0">
                <a:solidFill>
                  <a:schemeClr val="bg1"/>
                </a:solidFill>
                <a:effectLst/>
                <a:latin typeface="Verdana" panose="020B0604030504040204" pitchFamily="34" charset="0"/>
                <a:ea typeface="Verdana" panose="020B0604030504040204" pitchFamily="34" charset="0"/>
              </a:rPr>
              <a:t>, MD, </a:t>
            </a:r>
          </a:p>
          <a:p>
            <a:r>
              <a:rPr lang="en-US" sz="1000" dirty="0">
                <a:solidFill>
                  <a:schemeClr val="bg1"/>
                </a:solidFill>
                <a:effectLst/>
                <a:latin typeface="Verdana" panose="020B0604030504040204" pitchFamily="34" charset="0"/>
                <a:ea typeface="Verdana" panose="020B0604030504040204" pitchFamily="34" charset="0"/>
              </a:rPr>
              <a:t>Harvard Medical School Health Blog, March 26, 2020</a:t>
            </a:r>
            <a:endParaRPr lang="en-US" sz="1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50026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C7890D-7B71-46F5-BE89-493B9D90EE08}"/>
              </a:ext>
            </a:extLst>
          </p:cNvPr>
          <p:cNvSpPr txBox="1"/>
          <p:nvPr/>
        </p:nvSpPr>
        <p:spPr>
          <a:xfrm>
            <a:off x="5065687" y="1289953"/>
            <a:ext cx="3577590" cy="4278094"/>
          </a:xfrm>
          <a:prstGeom prst="rect">
            <a:avLst/>
          </a:prstGeom>
          <a:noFill/>
        </p:spPr>
        <p:txBody>
          <a:bodyPr wrap="square" rtlCol="0">
            <a:spAutoFit/>
          </a:bodyPr>
          <a:lstStyle/>
          <a:p>
            <a:pPr marL="342900" indent="-342900">
              <a:buFont typeface="+mj-lt"/>
              <a:buAutoNum type="arabicPeriod"/>
            </a:pPr>
            <a:r>
              <a:rPr lang="en-US" sz="1600" dirty="0">
                <a:latin typeface="Verdana" panose="020B0604030504040204" pitchFamily="34" charset="0"/>
                <a:ea typeface="Verdana" panose="020B0604030504040204" pitchFamily="34" charset="0"/>
              </a:rPr>
              <a:t>Eat a balanced breakfast</a:t>
            </a:r>
          </a:p>
          <a:p>
            <a:pPr marL="342900" indent="-342900">
              <a:buFont typeface="+mj-lt"/>
              <a:buAutoNum type="arabicPeriod"/>
            </a:pPr>
            <a:r>
              <a:rPr lang="en-US" sz="1600" dirty="0">
                <a:latin typeface="Verdana" panose="020B0604030504040204" pitchFamily="34" charset="0"/>
                <a:ea typeface="Verdana" panose="020B0604030504040204" pitchFamily="34" charset="0"/>
              </a:rPr>
              <a:t>Eat 4-5 meals a day, including protein</a:t>
            </a:r>
          </a:p>
          <a:p>
            <a:pPr marL="342900" indent="-342900">
              <a:buFont typeface="+mj-lt"/>
              <a:buAutoNum type="arabicPeriod"/>
            </a:pPr>
            <a:r>
              <a:rPr lang="en-US" sz="1600" dirty="0">
                <a:latin typeface="Verdana" panose="020B0604030504040204" pitchFamily="34" charset="0"/>
                <a:ea typeface="Verdana" panose="020B0604030504040204" pitchFamily="34" charset="0"/>
              </a:rPr>
              <a:t>Stay away from refined fats and oils</a:t>
            </a:r>
          </a:p>
          <a:p>
            <a:pPr marL="800100" lvl="1" indent="-342900">
              <a:buFont typeface="Arial" panose="020B0604020202020204" pitchFamily="34" charset="0"/>
              <a:buChar char="•"/>
            </a:pPr>
            <a:r>
              <a:rPr lang="en-US" sz="1600" dirty="0">
                <a:latin typeface="Verdana" panose="020B0604030504040204" pitchFamily="34" charset="0"/>
                <a:ea typeface="Verdana" panose="020B0604030504040204" pitchFamily="34" charset="0"/>
              </a:rPr>
              <a:t>Avoid soybean oil, corn oil, canola oil, and cottonseed oil</a:t>
            </a:r>
          </a:p>
          <a:p>
            <a:pPr marL="342900" indent="-342900">
              <a:buFont typeface="+mj-lt"/>
              <a:buAutoNum type="arabicPeriod"/>
            </a:pPr>
            <a:r>
              <a:rPr lang="en-US" sz="1600" dirty="0">
                <a:latin typeface="Verdana" panose="020B0604030504040204" pitchFamily="34" charset="0"/>
                <a:ea typeface="Verdana" panose="020B0604030504040204" pitchFamily="34" charset="0"/>
              </a:rPr>
              <a:t>Begin replacing man-made foods with real foods </a:t>
            </a:r>
          </a:p>
          <a:p>
            <a:pPr marL="800100" lvl="1" indent="-342900">
              <a:buFont typeface="Arial" panose="020B0604020202020204" pitchFamily="34" charset="0"/>
              <a:buChar char="•"/>
            </a:pPr>
            <a:r>
              <a:rPr lang="en-US" sz="1600" dirty="0">
                <a:latin typeface="Verdana" panose="020B0604030504040204" pitchFamily="34" charset="0"/>
                <a:ea typeface="Verdana" panose="020B0604030504040204" pitchFamily="34" charset="0"/>
              </a:rPr>
              <a:t>Grass-fed meat, wild-caught fish, organic vegetables</a:t>
            </a:r>
          </a:p>
          <a:p>
            <a:pPr marL="342900" indent="-342900">
              <a:buFont typeface="+mj-lt"/>
              <a:buAutoNum type="arabicPeriod"/>
            </a:pPr>
            <a:r>
              <a:rPr lang="en-US" sz="1600" dirty="0">
                <a:latin typeface="Verdana" panose="020B0604030504040204" pitchFamily="34" charset="0"/>
                <a:ea typeface="Verdana" panose="020B0604030504040204" pitchFamily="34" charset="0"/>
              </a:rPr>
              <a:t>Choose natural beneficial fats </a:t>
            </a:r>
          </a:p>
          <a:p>
            <a:pPr marL="800100" lvl="1" indent="-342900">
              <a:buFont typeface="Arial" panose="020B0604020202020204" pitchFamily="34" charset="0"/>
              <a:buChar char="•"/>
            </a:pPr>
            <a:r>
              <a:rPr lang="en-US" sz="1600" dirty="0">
                <a:latin typeface="Verdana" panose="020B0604030504040204" pitchFamily="34" charset="0"/>
                <a:ea typeface="Verdana" panose="020B0604030504040204" pitchFamily="34" charset="0"/>
              </a:rPr>
              <a:t>Butter, olive oil, avocado oil, coconut oil, nuts, seeds, olives, avocados</a:t>
            </a:r>
          </a:p>
        </p:txBody>
      </p:sp>
      <p:pic>
        <p:nvPicPr>
          <p:cNvPr id="6" name="Picture Placeholder 5" descr="Two people holding a bicycle&#10;&#10;Description automatically generated">
            <a:extLst>
              <a:ext uri="{FF2B5EF4-FFF2-40B4-BE49-F238E27FC236}">
                <a16:creationId xmlns:a16="http://schemas.microsoft.com/office/drawing/2014/main" id="{0DA251B1-EBA8-4F3B-A40D-D8DB025BC9F9}"/>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0" y="-3"/>
            <a:ext cx="4572000" cy="6356350"/>
          </a:xfrm>
        </p:spPr>
      </p:pic>
      <p:sp>
        <p:nvSpPr>
          <p:cNvPr id="3" name="Text Placeholder 2">
            <a:extLst>
              <a:ext uri="{FF2B5EF4-FFF2-40B4-BE49-F238E27FC236}">
                <a16:creationId xmlns:a16="http://schemas.microsoft.com/office/drawing/2014/main" id="{1E690981-57EF-472D-AA0B-9D312FE2CA6B}"/>
              </a:ext>
            </a:extLst>
          </p:cNvPr>
          <p:cNvSpPr>
            <a:spLocks noGrp="1"/>
          </p:cNvSpPr>
          <p:nvPr>
            <p:ph type="body" sz="quarter" idx="4294967295"/>
          </p:nvPr>
        </p:nvSpPr>
        <p:spPr>
          <a:xfrm>
            <a:off x="4877093" y="374379"/>
            <a:ext cx="3954779" cy="424522"/>
          </a:xfrm>
        </p:spPr>
        <p:txBody>
          <a:bodyPr>
            <a:noAutofit/>
          </a:bodyPr>
          <a:lstStyle/>
          <a:p>
            <a:pPr marL="0" indent="0" algn="ctr">
              <a:buNone/>
            </a:pPr>
            <a:r>
              <a:rPr lang="en-US" sz="2400" b="1" dirty="0">
                <a:solidFill>
                  <a:srgbClr val="6BA13C"/>
                </a:solidFill>
                <a:latin typeface="Verdana" panose="020B0604030504040204" pitchFamily="34" charset="0"/>
                <a:ea typeface="Verdana" panose="020B0604030504040204" pitchFamily="34" charset="0"/>
              </a:rPr>
              <a:t>Food Makes </a:t>
            </a:r>
            <a:br>
              <a:rPr lang="en-US" sz="2400" b="1" dirty="0">
                <a:solidFill>
                  <a:srgbClr val="6BA13C"/>
                </a:solidFill>
                <a:latin typeface="Verdana" panose="020B0604030504040204" pitchFamily="34" charset="0"/>
                <a:ea typeface="Verdana" panose="020B0604030504040204" pitchFamily="34" charset="0"/>
              </a:rPr>
            </a:br>
            <a:r>
              <a:rPr lang="en-US" sz="2400" b="1" dirty="0">
                <a:solidFill>
                  <a:srgbClr val="6BA13C"/>
                </a:solidFill>
                <a:latin typeface="Verdana" panose="020B0604030504040204" pitchFamily="34" charset="0"/>
                <a:ea typeface="Verdana" panose="020B0604030504040204" pitchFamily="34" charset="0"/>
              </a:rPr>
              <a:t>A Difference</a:t>
            </a:r>
          </a:p>
        </p:txBody>
      </p:sp>
      <p:sp>
        <p:nvSpPr>
          <p:cNvPr id="4" name="TextBox 3">
            <a:extLst>
              <a:ext uri="{FF2B5EF4-FFF2-40B4-BE49-F238E27FC236}">
                <a16:creationId xmlns:a16="http://schemas.microsoft.com/office/drawing/2014/main" id="{8BBEC10D-033A-4388-9A1C-B8B0BC9744D5}"/>
              </a:ext>
            </a:extLst>
          </p:cNvPr>
          <p:cNvSpPr txBox="1"/>
          <p:nvPr/>
        </p:nvSpPr>
        <p:spPr>
          <a:xfrm>
            <a:off x="4617718" y="5956237"/>
            <a:ext cx="4090181" cy="400110"/>
          </a:xfrm>
          <a:prstGeom prst="rect">
            <a:avLst/>
          </a:prstGeom>
          <a:noFill/>
        </p:spPr>
        <p:txBody>
          <a:bodyPr wrap="square" rtlCol="0">
            <a:spAutoFit/>
          </a:bodyPr>
          <a:lstStyle/>
          <a:p>
            <a:r>
              <a:rPr lang="en-US" sz="1000" dirty="0">
                <a:effectLst/>
                <a:latin typeface="Verdana" panose="020B0604030504040204" pitchFamily="34" charset="0"/>
                <a:ea typeface="Verdana" panose="020B0604030504040204" pitchFamily="34" charset="0"/>
              </a:rPr>
              <a:t>Nutrition Psychiatry: Your Brain on Food, Eva </a:t>
            </a:r>
            <a:r>
              <a:rPr lang="en-US" sz="1000" dirty="0" err="1">
                <a:effectLst/>
                <a:latin typeface="Verdana" panose="020B0604030504040204" pitchFamily="34" charset="0"/>
                <a:ea typeface="Verdana" panose="020B0604030504040204" pitchFamily="34" charset="0"/>
              </a:rPr>
              <a:t>Selhub</a:t>
            </a:r>
            <a:r>
              <a:rPr lang="en-US" sz="1000" dirty="0">
                <a:effectLst/>
                <a:latin typeface="Verdana" panose="020B0604030504040204" pitchFamily="34" charset="0"/>
                <a:ea typeface="Verdana" panose="020B0604030504040204" pitchFamily="34" charset="0"/>
              </a:rPr>
              <a:t>, MD, Harvard Medical School Health Blog, March 26, 2020</a:t>
            </a:r>
            <a:endParaRPr lang="en-US" sz="1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21404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C7890D-7B71-46F5-BE89-493B9D90EE08}"/>
              </a:ext>
            </a:extLst>
          </p:cNvPr>
          <p:cNvSpPr txBox="1"/>
          <p:nvPr/>
        </p:nvSpPr>
        <p:spPr>
          <a:xfrm>
            <a:off x="308088" y="474808"/>
            <a:ext cx="3930086" cy="5493812"/>
          </a:xfrm>
          <a:prstGeom prst="rect">
            <a:avLst/>
          </a:prstGeom>
          <a:noFill/>
        </p:spPr>
        <p:txBody>
          <a:bodyPr wrap="square" rtlCol="0">
            <a:spAutoFit/>
          </a:bodyPr>
          <a:lstStyle/>
          <a:p>
            <a:pPr algn="ctr"/>
            <a:r>
              <a:rPr lang="en-US" sz="2400" b="1" dirty="0">
                <a:solidFill>
                  <a:schemeClr val="bg1"/>
                </a:solidFill>
                <a:latin typeface="Verdana" panose="020B0604030504040204" pitchFamily="34" charset="0"/>
                <a:ea typeface="Verdana" panose="020B0604030504040204" pitchFamily="34" charset="0"/>
              </a:rPr>
              <a:t>Protein: The </a:t>
            </a:r>
          </a:p>
          <a:p>
            <a:pPr algn="ctr"/>
            <a:r>
              <a:rPr lang="en-US" sz="2400" b="1" dirty="0">
                <a:solidFill>
                  <a:schemeClr val="bg1"/>
                </a:solidFill>
                <a:latin typeface="Verdana" panose="020B0604030504040204" pitchFamily="34" charset="0"/>
                <a:ea typeface="Verdana" panose="020B0604030504040204" pitchFamily="34" charset="0"/>
              </a:rPr>
              <a:t>Building Block </a:t>
            </a:r>
          </a:p>
          <a:p>
            <a:pPr algn="ctr"/>
            <a:r>
              <a:rPr lang="en-US" sz="2400" b="1" dirty="0">
                <a:solidFill>
                  <a:schemeClr val="bg1"/>
                </a:solidFill>
                <a:latin typeface="Verdana" panose="020B0604030504040204" pitchFamily="34" charset="0"/>
                <a:ea typeface="Verdana" panose="020B0604030504040204" pitchFamily="34" charset="0"/>
              </a:rPr>
              <a:t>For Brain Function</a:t>
            </a:r>
          </a:p>
          <a:p>
            <a:pPr algn="ctr"/>
            <a:endParaRPr lang="en-US" dirty="0">
              <a:solidFill>
                <a:schemeClr val="bg1"/>
              </a:solidFill>
              <a:latin typeface="Verdana" panose="020B0604030504040204" pitchFamily="34" charset="0"/>
              <a:ea typeface="Verdana" panose="020B0604030504040204" pitchFamily="34" charset="0"/>
            </a:endParaRPr>
          </a:p>
          <a:p>
            <a:pPr algn="ctr"/>
            <a:r>
              <a:rPr lang="en-US" b="1" dirty="0">
                <a:solidFill>
                  <a:schemeClr val="bg1"/>
                </a:solidFill>
                <a:latin typeface="Verdana" panose="020B0604030504040204" pitchFamily="34" charset="0"/>
                <a:ea typeface="Verdana" panose="020B0604030504040204" pitchFamily="34" charset="0"/>
              </a:rPr>
              <a:t>Protein</a:t>
            </a:r>
          </a:p>
          <a:p>
            <a:pPr algn="ctr"/>
            <a:endParaRPr lang="en-US" i="1" dirty="0">
              <a:solidFill>
                <a:schemeClr val="bg1"/>
              </a:solidFill>
              <a:latin typeface="Verdana" panose="020B0604030504040204" pitchFamily="34" charset="0"/>
              <a:ea typeface="Verdana" panose="020B0604030504040204" pitchFamily="34" charset="0"/>
            </a:endParaRPr>
          </a:p>
          <a:p>
            <a:pPr algn="ctr"/>
            <a:endParaRPr lang="en-US" i="1" dirty="0">
              <a:solidFill>
                <a:schemeClr val="bg1"/>
              </a:solidFill>
              <a:latin typeface="Verdana" panose="020B0604030504040204" pitchFamily="34" charset="0"/>
              <a:ea typeface="Verdana" panose="020B0604030504040204" pitchFamily="34" charset="0"/>
            </a:endParaRPr>
          </a:p>
          <a:p>
            <a:pPr algn="ctr"/>
            <a:endParaRPr lang="en-US" i="1" dirty="0">
              <a:solidFill>
                <a:schemeClr val="bg1"/>
              </a:solidFill>
              <a:latin typeface="Verdana" panose="020B0604030504040204" pitchFamily="34" charset="0"/>
              <a:ea typeface="Verdana" panose="020B0604030504040204" pitchFamily="34" charset="0"/>
            </a:endParaRPr>
          </a:p>
          <a:p>
            <a:pPr algn="ctr"/>
            <a:r>
              <a:rPr lang="en-US" b="1" dirty="0">
                <a:solidFill>
                  <a:schemeClr val="bg1"/>
                </a:solidFill>
                <a:latin typeface="Verdana" panose="020B0604030504040204" pitchFamily="34" charset="0"/>
                <a:ea typeface="Verdana" panose="020B0604030504040204" pitchFamily="34" charset="0"/>
              </a:rPr>
              <a:t>Amino Acids</a:t>
            </a:r>
          </a:p>
          <a:p>
            <a:pPr algn="ctr"/>
            <a:endParaRPr lang="en-US" b="1" dirty="0">
              <a:solidFill>
                <a:schemeClr val="bg1"/>
              </a:solidFill>
              <a:latin typeface="Verdana" panose="020B0604030504040204" pitchFamily="34" charset="0"/>
              <a:ea typeface="Verdana" panose="020B0604030504040204" pitchFamily="34" charset="0"/>
            </a:endParaRPr>
          </a:p>
          <a:p>
            <a:pPr algn="ctr"/>
            <a:endParaRPr lang="en-US" b="1" dirty="0">
              <a:solidFill>
                <a:schemeClr val="bg1"/>
              </a:solidFill>
              <a:latin typeface="Verdana" panose="020B0604030504040204" pitchFamily="34" charset="0"/>
              <a:ea typeface="Verdana" panose="020B0604030504040204" pitchFamily="34" charset="0"/>
            </a:endParaRPr>
          </a:p>
          <a:p>
            <a:pPr algn="ctr"/>
            <a:endParaRPr lang="en-US" b="1" dirty="0">
              <a:solidFill>
                <a:schemeClr val="bg1"/>
              </a:solidFill>
              <a:latin typeface="Verdana" panose="020B0604030504040204" pitchFamily="34" charset="0"/>
              <a:ea typeface="Verdana" panose="020B0604030504040204" pitchFamily="34" charset="0"/>
            </a:endParaRPr>
          </a:p>
          <a:p>
            <a:pPr algn="ctr"/>
            <a:r>
              <a:rPr lang="en-US" b="1" dirty="0">
                <a:solidFill>
                  <a:schemeClr val="bg1"/>
                </a:solidFill>
                <a:latin typeface="Verdana" panose="020B0604030504040204" pitchFamily="34" charset="0"/>
                <a:ea typeface="Verdana" panose="020B0604030504040204" pitchFamily="34" charset="0"/>
              </a:rPr>
              <a:t>Brain Chemicals</a:t>
            </a:r>
          </a:p>
          <a:p>
            <a:pPr algn="ctr"/>
            <a:endParaRPr lang="en-US" i="1" dirty="0">
              <a:solidFill>
                <a:schemeClr val="bg1"/>
              </a:solidFill>
              <a:latin typeface="Verdana" panose="020B0604030504040204" pitchFamily="34" charset="0"/>
              <a:ea typeface="Verdana" panose="020B0604030504040204" pitchFamily="34" charset="0"/>
            </a:endParaRPr>
          </a:p>
          <a:p>
            <a:pPr algn="ctr"/>
            <a:endParaRPr lang="en-US" i="1" dirty="0">
              <a:solidFill>
                <a:schemeClr val="bg1"/>
              </a:solidFill>
              <a:latin typeface="Verdana" panose="020B0604030504040204" pitchFamily="34" charset="0"/>
              <a:ea typeface="Verdana" panose="020B0604030504040204" pitchFamily="34" charset="0"/>
            </a:endParaRPr>
          </a:p>
          <a:p>
            <a:pPr algn="ctr"/>
            <a:endParaRPr lang="en-US" i="1" dirty="0">
              <a:solidFill>
                <a:schemeClr val="bg1"/>
              </a:solidFill>
              <a:latin typeface="Verdana" panose="020B0604030504040204" pitchFamily="34" charset="0"/>
              <a:ea typeface="Verdana" panose="020B0604030504040204" pitchFamily="34" charset="0"/>
            </a:endParaRPr>
          </a:p>
          <a:p>
            <a:pPr algn="ctr"/>
            <a:r>
              <a:rPr lang="en-US" b="1" dirty="0">
                <a:solidFill>
                  <a:schemeClr val="bg1"/>
                </a:solidFill>
                <a:latin typeface="Verdana" panose="020B0604030504040204" pitchFamily="34" charset="0"/>
                <a:ea typeface="Verdana" panose="020B0604030504040204" pitchFamily="34" charset="0"/>
              </a:rPr>
              <a:t>Memory, Focus, Mood, </a:t>
            </a:r>
            <a:br>
              <a:rPr lang="en-US" b="1" dirty="0">
                <a:solidFill>
                  <a:schemeClr val="bg1"/>
                </a:solidFill>
                <a:latin typeface="Verdana" panose="020B0604030504040204" pitchFamily="34" charset="0"/>
                <a:ea typeface="Verdana" panose="020B0604030504040204" pitchFamily="34" charset="0"/>
              </a:rPr>
            </a:br>
            <a:r>
              <a:rPr lang="en-US" b="1" dirty="0">
                <a:solidFill>
                  <a:schemeClr val="bg1"/>
                </a:solidFill>
                <a:latin typeface="Verdana" panose="020B0604030504040204" pitchFamily="34" charset="0"/>
                <a:ea typeface="Verdana" panose="020B0604030504040204" pitchFamily="34" charset="0"/>
              </a:rPr>
              <a:t>Energy, Concentration</a:t>
            </a:r>
          </a:p>
        </p:txBody>
      </p:sp>
      <p:pic>
        <p:nvPicPr>
          <p:cNvPr id="5" name="Picture Placeholder 4" descr="A plate of food with broccoli&#10;&#10;Description automatically generated">
            <a:extLst>
              <a:ext uri="{FF2B5EF4-FFF2-40B4-BE49-F238E27FC236}">
                <a16:creationId xmlns:a16="http://schemas.microsoft.com/office/drawing/2014/main" id="{AE8A353D-A18A-4BDF-B42D-581D24015409}"/>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4572000" y="-3"/>
            <a:ext cx="4572000" cy="6356350"/>
          </a:xfrm>
        </p:spPr>
      </p:pic>
      <p:sp>
        <p:nvSpPr>
          <p:cNvPr id="6" name="Arrow: Down 5">
            <a:extLst>
              <a:ext uri="{FF2B5EF4-FFF2-40B4-BE49-F238E27FC236}">
                <a16:creationId xmlns:a16="http://schemas.microsoft.com/office/drawing/2014/main" id="{00659166-EE35-4A77-8218-4ED21084A39E}"/>
              </a:ext>
            </a:extLst>
          </p:cNvPr>
          <p:cNvSpPr/>
          <p:nvPr/>
        </p:nvSpPr>
        <p:spPr>
          <a:xfrm>
            <a:off x="2069931" y="2293258"/>
            <a:ext cx="406400" cy="566057"/>
          </a:xfrm>
          <a:prstGeom prst="downArrow">
            <a:avLst/>
          </a:prstGeom>
          <a:solidFill>
            <a:schemeClr val="bg1"/>
          </a:solidFill>
          <a:ln>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92878093-DC4E-411D-80A3-71E416649585}"/>
              </a:ext>
            </a:extLst>
          </p:cNvPr>
          <p:cNvSpPr/>
          <p:nvPr/>
        </p:nvSpPr>
        <p:spPr>
          <a:xfrm>
            <a:off x="2069931" y="3399972"/>
            <a:ext cx="406400" cy="566057"/>
          </a:xfrm>
          <a:prstGeom prst="downArrow">
            <a:avLst/>
          </a:prstGeom>
          <a:solidFill>
            <a:schemeClr val="bg1"/>
          </a:solidFill>
          <a:ln>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748FDC9B-3F1A-4F34-BCCE-401C80C07FBE}"/>
              </a:ext>
            </a:extLst>
          </p:cNvPr>
          <p:cNvSpPr/>
          <p:nvPr/>
        </p:nvSpPr>
        <p:spPr>
          <a:xfrm>
            <a:off x="2064319" y="4501244"/>
            <a:ext cx="406400" cy="566057"/>
          </a:xfrm>
          <a:prstGeom prst="downArrow">
            <a:avLst/>
          </a:prstGeom>
          <a:solidFill>
            <a:schemeClr val="bg1"/>
          </a:solidFill>
          <a:ln>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6806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C7890D-7B71-46F5-BE89-493B9D90EE08}"/>
              </a:ext>
            </a:extLst>
          </p:cNvPr>
          <p:cNvSpPr txBox="1"/>
          <p:nvPr/>
        </p:nvSpPr>
        <p:spPr>
          <a:xfrm>
            <a:off x="4650535" y="1885510"/>
            <a:ext cx="4409057" cy="2585323"/>
          </a:xfrm>
          <a:prstGeom prst="rect">
            <a:avLst/>
          </a:prstGeom>
          <a:noFill/>
        </p:spPr>
        <p:txBody>
          <a:bodyPr wrap="square" rtlCol="0">
            <a:spAutoFit/>
          </a:bodyPr>
          <a:lstStyle/>
          <a:p>
            <a:pPr algn="ctr"/>
            <a:r>
              <a:rPr lang="en-US" sz="2700" b="1" dirty="0">
                <a:solidFill>
                  <a:srgbClr val="6BA13C"/>
                </a:solidFill>
                <a:latin typeface="Verdana" panose="020B0604030504040204" pitchFamily="34" charset="0"/>
                <a:ea typeface="Verdana" panose="020B0604030504040204" pitchFamily="34" charset="0"/>
              </a:rPr>
              <a:t>Animal protein provides the nutrients for </a:t>
            </a:r>
          </a:p>
          <a:p>
            <a:pPr algn="ctr"/>
            <a:r>
              <a:rPr lang="en-US" sz="2700" b="1" dirty="0">
                <a:solidFill>
                  <a:srgbClr val="6BA13C"/>
                </a:solidFill>
                <a:latin typeface="Verdana" panose="020B0604030504040204" pitchFamily="34" charset="0"/>
                <a:ea typeface="Verdana" panose="020B0604030504040204" pitchFamily="34" charset="0"/>
              </a:rPr>
              <a:t>healthy brain function and resiliency.</a:t>
            </a:r>
          </a:p>
        </p:txBody>
      </p:sp>
      <p:pic>
        <p:nvPicPr>
          <p:cNvPr id="5" name="Picture Placeholder 4" descr="A bowl of food&#10;&#10;Description automatically generated">
            <a:extLst>
              <a:ext uri="{FF2B5EF4-FFF2-40B4-BE49-F238E27FC236}">
                <a16:creationId xmlns:a16="http://schemas.microsoft.com/office/drawing/2014/main" id="{51112EDC-239E-4FF1-BA8E-820FBD40EFEA}"/>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06587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C7890D-7B71-46F5-BE89-493B9D90EE08}"/>
              </a:ext>
            </a:extLst>
          </p:cNvPr>
          <p:cNvSpPr txBox="1"/>
          <p:nvPr/>
        </p:nvSpPr>
        <p:spPr>
          <a:xfrm>
            <a:off x="5144915" y="4057491"/>
            <a:ext cx="3422086" cy="1477328"/>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85% Good Bacteria = Resiliency</a:t>
            </a:r>
          </a:p>
          <a:p>
            <a:pPr algn="ctr"/>
            <a:endParaRPr lang="en-US" dirty="0">
              <a:latin typeface="Verdana" panose="020B0604030504040204" pitchFamily="34" charset="0"/>
              <a:ea typeface="Verdana" panose="020B0604030504040204" pitchFamily="34" charset="0"/>
            </a:endParaRPr>
          </a:p>
          <a:p>
            <a:pPr algn="ctr"/>
            <a:r>
              <a:rPr lang="en-US" dirty="0">
                <a:latin typeface="Verdana" panose="020B0604030504040204" pitchFamily="34" charset="0"/>
                <a:ea typeface="Verdana" panose="020B0604030504040204" pitchFamily="34" charset="0"/>
              </a:rPr>
              <a:t>15% Bad Bacteria = Anxiety or Mood Disorders</a:t>
            </a:r>
          </a:p>
        </p:txBody>
      </p:sp>
      <p:grpSp>
        <p:nvGrpSpPr>
          <p:cNvPr id="16" name="Group 15">
            <a:extLst>
              <a:ext uri="{FF2B5EF4-FFF2-40B4-BE49-F238E27FC236}">
                <a16:creationId xmlns:a16="http://schemas.microsoft.com/office/drawing/2014/main" id="{4950B157-0162-401D-8647-1F8F0357B2A6}"/>
              </a:ext>
            </a:extLst>
          </p:cNvPr>
          <p:cNvGrpSpPr/>
          <p:nvPr/>
        </p:nvGrpSpPr>
        <p:grpSpPr>
          <a:xfrm>
            <a:off x="5759984" y="357328"/>
            <a:ext cx="2191947" cy="3458936"/>
            <a:chOff x="3370527" y="929893"/>
            <a:chExt cx="2725758" cy="4301301"/>
          </a:xfrm>
        </p:grpSpPr>
        <p:grpSp>
          <p:nvGrpSpPr>
            <p:cNvPr id="9" name="Group 8">
              <a:extLst>
                <a:ext uri="{FF2B5EF4-FFF2-40B4-BE49-F238E27FC236}">
                  <a16:creationId xmlns:a16="http://schemas.microsoft.com/office/drawing/2014/main" id="{425258EB-6AD6-4FAD-A35F-FD698671B3ED}"/>
                </a:ext>
              </a:extLst>
            </p:cNvPr>
            <p:cNvGrpSpPr/>
            <p:nvPr/>
          </p:nvGrpSpPr>
          <p:grpSpPr>
            <a:xfrm rot="900000">
              <a:off x="3370527" y="1803428"/>
              <a:ext cx="2725758" cy="2720322"/>
              <a:chOff x="2795543" y="2464184"/>
              <a:chExt cx="2725758" cy="2720322"/>
            </a:xfrm>
          </p:grpSpPr>
          <p:pic>
            <p:nvPicPr>
              <p:cNvPr id="7" name="Picture 6" descr="A close up of a logo&#10;&#10;Description automatically generated">
                <a:extLst>
                  <a:ext uri="{FF2B5EF4-FFF2-40B4-BE49-F238E27FC236}">
                    <a16:creationId xmlns:a16="http://schemas.microsoft.com/office/drawing/2014/main" id="{8F1E1AD3-ADC4-41CD-82C7-A96EA7F6BF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5543" y="3816964"/>
                <a:ext cx="2475389" cy="1367542"/>
              </a:xfrm>
              <a:prstGeom prst="rect">
                <a:avLst/>
              </a:prstGeom>
            </p:spPr>
          </p:pic>
          <p:pic>
            <p:nvPicPr>
              <p:cNvPr id="8" name="Picture 7" descr="A close up of a logo&#10;&#10;Description automatically generated">
                <a:extLst>
                  <a:ext uri="{FF2B5EF4-FFF2-40B4-BE49-F238E27FC236}">
                    <a16:creationId xmlns:a16="http://schemas.microsoft.com/office/drawing/2014/main" id="{76E75240-AC2E-4224-8FDF-3047A7FDB0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3045912" y="2464184"/>
                <a:ext cx="2475389" cy="1367542"/>
              </a:xfrm>
              <a:prstGeom prst="rect">
                <a:avLst/>
              </a:prstGeom>
            </p:spPr>
          </p:pic>
        </p:grpSp>
        <p:grpSp>
          <p:nvGrpSpPr>
            <p:cNvPr id="11" name="Group 10">
              <a:extLst>
                <a:ext uri="{FF2B5EF4-FFF2-40B4-BE49-F238E27FC236}">
                  <a16:creationId xmlns:a16="http://schemas.microsoft.com/office/drawing/2014/main" id="{35C3C2B4-BCD1-47B1-AC01-2AB6427FB647}"/>
                </a:ext>
              </a:extLst>
            </p:cNvPr>
            <p:cNvGrpSpPr/>
            <p:nvPr/>
          </p:nvGrpSpPr>
          <p:grpSpPr>
            <a:xfrm>
              <a:off x="4010076" y="3784531"/>
              <a:ext cx="1446663" cy="1446663"/>
              <a:chOff x="4571999" y="3043798"/>
              <a:chExt cx="1446663" cy="1446663"/>
            </a:xfrm>
          </p:grpSpPr>
          <p:sp>
            <p:nvSpPr>
              <p:cNvPr id="10" name="Oval 9">
                <a:extLst>
                  <a:ext uri="{FF2B5EF4-FFF2-40B4-BE49-F238E27FC236}">
                    <a16:creationId xmlns:a16="http://schemas.microsoft.com/office/drawing/2014/main" id="{91ABB04B-8540-46A0-8AFC-7B0213EA63C0}"/>
                  </a:ext>
                </a:extLst>
              </p:cNvPr>
              <p:cNvSpPr/>
              <p:nvPr/>
            </p:nvSpPr>
            <p:spPr>
              <a:xfrm>
                <a:off x="4571999" y="3043798"/>
                <a:ext cx="1446663" cy="1446663"/>
              </a:xfrm>
              <a:prstGeom prst="ellipse">
                <a:avLst/>
              </a:prstGeom>
              <a:solidFill>
                <a:srgbClr val="6BA13C"/>
              </a:solidFill>
              <a:ln>
                <a:solidFill>
                  <a:srgbClr val="6BA13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AC43EF0-DCED-46B2-B5DF-9B5BD58A5AB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829602" y="3328198"/>
                <a:ext cx="967555" cy="950056"/>
              </a:xfrm>
              <a:prstGeom prst="rect">
                <a:avLst/>
              </a:prstGeom>
              <a:effectLst/>
            </p:spPr>
          </p:pic>
        </p:grpSp>
        <p:grpSp>
          <p:nvGrpSpPr>
            <p:cNvPr id="15" name="Group 14">
              <a:extLst>
                <a:ext uri="{FF2B5EF4-FFF2-40B4-BE49-F238E27FC236}">
                  <a16:creationId xmlns:a16="http://schemas.microsoft.com/office/drawing/2014/main" id="{069689EE-6EAF-4A04-894C-1DF71CA6DF1E}"/>
                </a:ext>
              </a:extLst>
            </p:cNvPr>
            <p:cNvGrpSpPr/>
            <p:nvPr/>
          </p:nvGrpSpPr>
          <p:grpSpPr>
            <a:xfrm>
              <a:off x="4010076" y="929893"/>
              <a:ext cx="1446663" cy="1446663"/>
              <a:chOff x="1201343" y="2970005"/>
              <a:chExt cx="1446663" cy="1446663"/>
            </a:xfrm>
          </p:grpSpPr>
          <p:sp>
            <p:nvSpPr>
              <p:cNvPr id="13" name="Oval 12">
                <a:extLst>
                  <a:ext uri="{FF2B5EF4-FFF2-40B4-BE49-F238E27FC236}">
                    <a16:creationId xmlns:a16="http://schemas.microsoft.com/office/drawing/2014/main" id="{5173BF4C-4E86-4D2B-B074-5FEABE73FAF0}"/>
                  </a:ext>
                </a:extLst>
              </p:cNvPr>
              <p:cNvSpPr/>
              <p:nvPr/>
            </p:nvSpPr>
            <p:spPr>
              <a:xfrm>
                <a:off x="1201343" y="2970005"/>
                <a:ext cx="1446663" cy="1446663"/>
              </a:xfrm>
              <a:prstGeom prst="ellipse">
                <a:avLst/>
              </a:prstGeom>
              <a:solidFill>
                <a:srgbClr val="6BA13C"/>
              </a:solidFill>
              <a:ln>
                <a:solidFill>
                  <a:srgbClr val="6BA13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975A82C2-4423-4DD7-9B1D-0DA1ACB87C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8996" y="3218308"/>
                <a:ext cx="1102486" cy="950056"/>
              </a:xfrm>
              <a:prstGeom prst="rect">
                <a:avLst/>
              </a:prstGeom>
              <a:effectLst/>
            </p:spPr>
          </p:pic>
        </p:grpSp>
      </p:grpSp>
      <p:sp>
        <p:nvSpPr>
          <p:cNvPr id="17" name="Text Placeholder 16">
            <a:extLst>
              <a:ext uri="{FF2B5EF4-FFF2-40B4-BE49-F238E27FC236}">
                <a16:creationId xmlns:a16="http://schemas.microsoft.com/office/drawing/2014/main" id="{EBCC2774-0860-43A9-8678-78194727A453}"/>
              </a:ext>
            </a:extLst>
          </p:cNvPr>
          <p:cNvSpPr>
            <a:spLocks noGrp="1"/>
          </p:cNvSpPr>
          <p:nvPr>
            <p:ph type="body" sz="quarter" idx="10"/>
          </p:nvPr>
        </p:nvSpPr>
        <p:spPr/>
        <p:txBody>
          <a:bodyPr/>
          <a:lstStyle/>
          <a:p>
            <a:r>
              <a:rPr lang="en-US" dirty="0"/>
              <a:t>The</a:t>
            </a:r>
            <a:br>
              <a:rPr lang="en-US" dirty="0"/>
            </a:br>
            <a:r>
              <a:rPr lang="en-US" dirty="0"/>
              <a:t>Gut/Brain Connection</a:t>
            </a:r>
          </a:p>
        </p:txBody>
      </p:sp>
      <p:sp>
        <p:nvSpPr>
          <p:cNvPr id="3" name="TextBox 2">
            <a:extLst>
              <a:ext uri="{FF2B5EF4-FFF2-40B4-BE49-F238E27FC236}">
                <a16:creationId xmlns:a16="http://schemas.microsoft.com/office/drawing/2014/main" id="{2A792060-65AB-44BE-B1E0-FDBCB4DA7F8D}"/>
              </a:ext>
            </a:extLst>
          </p:cNvPr>
          <p:cNvSpPr txBox="1"/>
          <p:nvPr/>
        </p:nvSpPr>
        <p:spPr>
          <a:xfrm>
            <a:off x="4631686" y="5742982"/>
            <a:ext cx="3699503" cy="707886"/>
          </a:xfrm>
          <a:prstGeom prst="rect">
            <a:avLst/>
          </a:prstGeom>
          <a:noFill/>
        </p:spPr>
        <p:txBody>
          <a:bodyPr wrap="square" rtlCol="0">
            <a:spAutoFit/>
          </a:bodyPr>
          <a:lstStyle/>
          <a:p>
            <a:r>
              <a:rPr lang="en-US" sz="1000" dirty="0">
                <a:effectLst/>
                <a:latin typeface="Verdana" panose="020B0604030504040204" pitchFamily="34" charset="0"/>
                <a:ea typeface="Verdana" panose="020B0604030504040204" pitchFamily="34" charset="0"/>
              </a:rPr>
              <a:t>Effects of requiring intestinal microbiota on anxiety symptoms: A Systematic Review/General Psychiatry https://gpsych.bmj.com/content/32/2/e100056</a:t>
            </a:r>
          </a:p>
          <a:p>
            <a:endParaRPr lang="en-US" sz="1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6688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C7890D-7B71-46F5-BE89-493B9D90EE08}"/>
              </a:ext>
            </a:extLst>
          </p:cNvPr>
          <p:cNvSpPr txBox="1"/>
          <p:nvPr/>
        </p:nvSpPr>
        <p:spPr>
          <a:xfrm>
            <a:off x="482259" y="1369725"/>
            <a:ext cx="3683342" cy="3508653"/>
          </a:xfrm>
          <a:prstGeom prst="rect">
            <a:avLst/>
          </a:prstGeom>
          <a:noFill/>
        </p:spPr>
        <p:txBody>
          <a:bodyPr wrap="square" rtlCol="0">
            <a:spAutoFit/>
          </a:bodyPr>
          <a:lstStyle/>
          <a:p>
            <a:pPr algn="ctr"/>
            <a:r>
              <a:rPr lang="en-US" sz="2400" b="1" dirty="0">
                <a:solidFill>
                  <a:srgbClr val="6BA13C"/>
                </a:solidFill>
                <a:latin typeface="Verdana" panose="020B0604030504040204" pitchFamily="34" charset="0"/>
                <a:ea typeface="Verdana" panose="020B0604030504040204" pitchFamily="34" charset="0"/>
              </a:rPr>
              <a:t>What Can Damage Beneficial Intestinal Bacteria and Reduce Resiliency?</a:t>
            </a:r>
          </a:p>
          <a:p>
            <a:endParaRPr lang="en-US" dirty="0">
              <a:latin typeface="Verdana" panose="020B0604030504040204" pitchFamily="34" charset="0"/>
              <a:ea typeface="Verdana" panose="020B0604030504040204" pitchFamily="34" charset="0"/>
            </a:endParaRPr>
          </a:p>
          <a:p>
            <a:pPr marL="342900" indent="-342900">
              <a:buAutoNum type="arabicPeriod"/>
            </a:pPr>
            <a:r>
              <a:rPr lang="en-US" dirty="0">
                <a:latin typeface="Verdana" panose="020B0604030504040204" pitchFamily="34" charset="0"/>
                <a:ea typeface="Verdana" panose="020B0604030504040204" pitchFamily="34" charset="0"/>
              </a:rPr>
              <a:t>Artificial Sweeteners</a:t>
            </a:r>
          </a:p>
          <a:p>
            <a:pPr marL="342900" indent="-342900">
              <a:buAutoNum type="arabicPeriod"/>
            </a:pPr>
            <a:r>
              <a:rPr lang="en-US" dirty="0">
                <a:latin typeface="Verdana" panose="020B0604030504040204" pitchFamily="34" charset="0"/>
                <a:ea typeface="Verdana" panose="020B0604030504040204" pitchFamily="34" charset="0"/>
              </a:rPr>
              <a:t>Antibiotics</a:t>
            </a:r>
          </a:p>
          <a:p>
            <a:pPr marL="342900" indent="-342900">
              <a:buAutoNum type="arabicPeriod"/>
            </a:pPr>
            <a:r>
              <a:rPr lang="en-US" dirty="0">
                <a:latin typeface="Verdana" panose="020B0604030504040204" pitchFamily="34" charset="0"/>
                <a:ea typeface="Verdana" panose="020B0604030504040204" pitchFamily="34" charset="0"/>
              </a:rPr>
              <a:t>GMOs</a:t>
            </a:r>
          </a:p>
          <a:p>
            <a:pPr marL="342900" indent="-342900">
              <a:buAutoNum type="arabicPeriod"/>
            </a:pPr>
            <a:r>
              <a:rPr lang="en-US" dirty="0">
                <a:latin typeface="Verdana" panose="020B0604030504040204" pitchFamily="34" charset="0"/>
                <a:ea typeface="Verdana" panose="020B0604030504040204" pitchFamily="34" charset="0"/>
              </a:rPr>
              <a:t>Gluten</a:t>
            </a:r>
          </a:p>
          <a:p>
            <a:pPr marL="342900" indent="-342900">
              <a:buAutoNum type="arabicPeriod"/>
            </a:pPr>
            <a:r>
              <a:rPr lang="en-US" dirty="0">
                <a:latin typeface="Verdana" panose="020B0604030504040204" pitchFamily="34" charset="0"/>
                <a:ea typeface="Verdana" panose="020B0604030504040204" pitchFamily="34" charset="0"/>
              </a:rPr>
              <a:t>NSAIDs</a:t>
            </a:r>
          </a:p>
          <a:p>
            <a:pPr marL="342900" indent="-342900">
              <a:buAutoNum type="arabicPeriod"/>
            </a:pPr>
            <a:r>
              <a:rPr lang="en-US" dirty="0">
                <a:latin typeface="Verdana" panose="020B0604030504040204" pitchFamily="34" charset="0"/>
                <a:ea typeface="Verdana" panose="020B0604030504040204" pitchFamily="34" charset="0"/>
              </a:rPr>
              <a:t>Acid-Reflux Drugs</a:t>
            </a:r>
          </a:p>
        </p:txBody>
      </p:sp>
      <p:pic>
        <p:nvPicPr>
          <p:cNvPr id="5" name="Picture Placeholder 4" descr="A piece of bread sitting on top of a wooden cutting board&#10;&#10;Description automatically generated">
            <a:extLst>
              <a:ext uri="{FF2B5EF4-FFF2-40B4-BE49-F238E27FC236}">
                <a16:creationId xmlns:a16="http://schemas.microsoft.com/office/drawing/2014/main" id="{E8119BB1-16C5-4047-BFCE-4D92D236A56D}"/>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4572000" y="-3"/>
            <a:ext cx="4572000" cy="6356350"/>
          </a:xfrm>
        </p:spPr>
      </p:pic>
    </p:spTree>
    <p:extLst>
      <p:ext uri="{BB962C8B-B14F-4D97-AF65-F5344CB8AC3E}">
        <p14:creationId xmlns:p14="http://schemas.microsoft.com/office/powerpoint/2010/main" val="3822585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C7890D-7B71-46F5-BE89-493B9D90EE08}"/>
              </a:ext>
            </a:extLst>
          </p:cNvPr>
          <p:cNvSpPr txBox="1"/>
          <p:nvPr/>
        </p:nvSpPr>
        <p:spPr>
          <a:xfrm>
            <a:off x="5036458" y="985876"/>
            <a:ext cx="3367314" cy="4062651"/>
          </a:xfrm>
          <a:prstGeom prst="rect">
            <a:avLst/>
          </a:prstGeom>
          <a:noFill/>
        </p:spPr>
        <p:txBody>
          <a:bodyPr wrap="square" rtlCol="0">
            <a:spAutoFit/>
          </a:bodyPr>
          <a:lstStyle/>
          <a:p>
            <a:pPr algn="ctr"/>
            <a:r>
              <a:rPr lang="en-US" sz="2400" b="1" dirty="0">
                <a:solidFill>
                  <a:schemeClr val="bg1"/>
                </a:solidFill>
                <a:latin typeface="Verdana" panose="020B0604030504040204" pitchFamily="34" charset="0"/>
                <a:ea typeface="Verdana" panose="020B0604030504040204" pitchFamily="34" charset="0"/>
              </a:rPr>
              <a:t>Foods and Supplements That Provide Beneficial Bacteria</a:t>
            </a:r>
          </a:p>
          <a:p>
            <a:endParaRPr lang="en-US" dirty="0">
              <a:solidFill>
                <a:schemeClr val="bg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dirty="0">
                <a:solidFill>
                  <a:schemeClr val="bg1"/>
                </a:solidFill>
                <a:latin typeface="Verdana" panose="020B0604030504040204" pitchFamily="34" charset="0"/>
                <a:ea typeface="Verdana" panose="020B0604030504040204" pitchFamily="34" charset="0"/>
              </a:rPr>
              <a:t>Plain Yogurt</a:t>
            </a:r>
          </a:p>
          <a:p>
            <a:pPr marL="285750" indent="-285750">
              <a:buFont typeface="Arial" panose="020B0604020202020204" pitchFamily="34" charset="0"/>
              <a:buChar char="•"/>
            </a:pPr>
            <a:r>
              <a:rPr lang="en-US" dirty="0">
                <a:solidFill>
                  <a:schemeClr val="bg1"/>
                </a:solidFill>
                <a:latin typeface="Verdana" panose="020B0604030504040204" pitchFamily="34" charset="0"/>
                <a:ea typeface="Verdana" panose="020B0604030504040204" pitchFamily="34" charset="0"/>
              </a:rPr>
              <a:t>Sauerkraut</a:t>
            </a:r>
          </a:p>
          <a:p>
            <a:pPr marL="285750" indent="-285750">
              <a:buFont typeface="Arial" panose="020B0604020202020204" pitchFamily="34" charset="0"/>
              <a:buChar char="•"/>
            </a:pPr>
            <a:r>
              <a:rPr lang="en-US" dirty="0">
                <a:solidFill>
                  <a:schemeClr val="bg1"/>
                </a:solidFill>
                <a:latin typeface="Verdana" panose="020B0604030504040204" pitchFamily="34" charset="0"/>
                <a:ea typeface="Verdana" panose="020B0604030504040204" pitchFamily="34" charset="0"/>
              </a:rPr>
              <a:t>Kimchi</a:t>
            </a:r>
          </a:p>
          <a:p>
            <a:pPr marL="285750" indent="-285750">
              <a:buFont typeface="Arial" panose="020B0604020202020204" pitchFamily="34" charset="0"/>
              <a:buChar char="•"/>
            </a:pPr>
            <a:r>
              <a:rPr lang="en-US" dirty="0">
                <a:solidFill>
                  <a:schemeClr val="bg1"/>
                </a:solidFill>
                <a:latin typeface="Verdana" panose="020B0604030504040204" pitchFamily="34" charset="0"/>
                <a:ea typeface="Verdana" panose="020B0604030504040204" pitchFamily="34" charset="0"/>
              </a:rPr>
              <a:t>Miso</a:t>
            </a:r>
          </a:p>
          <a:p>
            <a:pPr marL="285750" indent="-285750">
              <a:buFont typeface="Arial" panose="020B0604020202020204" pitchFamily="34" charset="0"/>
              <a:buChar char="•"/>
            </a:pPr>
            <a:r>
              <a:rPr lang="en-US" dirty="0">
                <a:solidFill>
                  <a:schemeClr val="bg1"/>
                </a:solidFill>
                <a:latin typeface="Verdana" panose="020B0604030504040204" pitchFamily="34" charset="0"/>
                <a:ea typeface="Verdana" panose="020B0604030504040204" pitchFamily="34" charset="0"/>
              </a:rPr>
              <a:t>Kombucha</a:t>
            </a:r>
          </a:p>
          <a:p>
            <a:pPr marL="285750" indent="-285750">
              <a:buFont typeface="Arial" panose="020B0604020202020204" pitchFamily="34" charset="0"/>
              <a:buChar char="•"/>
            </a:pPr>
            <a:r>
              <a:rPr lang="en-US" dirty="0">
                <a:solidFill>
                  <a:schemeClr val="bg1"/>
                </a:solidFill>
                <a:latin typeface="Verdana" panose="020B0604030504040204" pitchFamily="34" charset="0"/>
                <a:ea typeface="Verdana" panose="020B0604030504040204" pitchFamily="34" charset="0"/>
              </a:rPr>
              <a:t>Probiotics</a:t>
            </a:r>
          </a:p>
          <a:p>
            <a:pPr marL="742950" lvl="1" indent="-285750">
              <a:buFont typeface="Wingdings" panose="05000000000000000000" pitchFamily="2" charset="2"/>
              <a:buChar char="§"/>
            </a:pPr>
            <a:r>
              <a:rPr lang="en-US" dirty="0">
                <a:solidFill>
                  <a:schemeClr val="bg1"/>
                </a:solidFill>
                <a:latin typeface="Verdana" panose="020B0604030504040204" pitchFamily="34" charset="0"/>
                <a:ea typeface="Verdana" panose="020B0604030504040204" pitchFamily="34" charset="0"/>
              </a:rPr>
              <a:t>Acidophilus</a:t>
            </a:r>
          </a:p>
          <a:p>
            <a:pPr marL="742950" lvl="1" indent="-285750">
              <a:buFont typeface="Wingdings" panose="05000000000000000000" pitchFamily="2" charset="2"/>
              <a:buChar char="§"/>
            </a:pPr>
            <a:r>
              <a:rPr lang="en-US" dirty="0" err="1">
                <a:solidFill>
                  <a:schemeClr val="bg1"/>
                </a:solidFill>
                <a:latin typeface="Verdana" panose="020B0604030504040204" pitchFamily="34" charset="0"/>
                <a:ea typeface="Verdana" panose="020B0604030504040204" pitchFamily="34" charset="0"/>
              </a:rPr>
              <a:t>Bifido</a:t>
            </a:r>
            <a:endParaRPr lang="en-US" dirty="0">
              <a:solidFill>
                <a:schemeClr val="bg1"/>
              </a:solidFill>
              <a:latin typeface="Verdana" panose="020B0604030504040204" pitchFamily="34" charset="0"/>
              <a:ea typeface="Verdana" panose="020B0604030504040204" pitchFamily="34" charset="0"/>
            </a:endParaRPr>
          </a:p>
        </p:txBody>
      </p:sp>
      <p:pic>
        <p:nvPicPr>
          <p:cNvPr id="10" name="Picture Placeholder 9" descr="A bowl of food on a table&#10;&#10;Description automatically generated">
            <a:extLst>
              <a:ext uri="{FF2B5EF4-FFF2-40B4-BE49-F238E27FC236}">
                <a16:creationId xmlns:a16="http://schemas.microsoft.com/office/drawing/2014/main" id="{757D7122-F166-481E-B5E1-A55960445B6D}"/>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rot="5400000">
            <a:off x="-892175" y="892175"/>
            <a:ext cx="6356350" cy="4572000"/>
          </a:xfrm>
        </p:spPr>
      </p:pic>
    </p:spTree>
    <p:extLst>
      <p:ext uri="{BB962C8B-B14F-4D97-AF65-F5344CB8AC3E}">
        <p14:creationId xmlns:p14="http://schemas.microsoft.com/office/powerpoint/2010/main" val="2612892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9C95D96-8F0F-467E-9328-05D3F5E4789E}"/>
              </a:ext>
            </a:extLst>
          </p:cNvPr>
          <p:cNvGrpSpPr/>
          <p:nvPr/>
        </p:nvGrpSpPr>
        <p:grpSpPr>
          <a:xfrm>
            <a:off x="959414" y="1580128"/>
            <a:ext cx="7406173" cy="3785607"/>
            <a:chOff x="1015685" y="1779510"/>
            <a:chExt cx="7406173" cy="3785607"/>
          </a:xfrm>
        </p:grpSpPr>
        <p:grpSp>
          <p:nvGrpSpPr>
            <p:cNvPr id="12" name="Group 11">
              <a:extLst>
                <a:ext uri="{FF2B5EF4-FFF2-40B4-BE49-F238E27FC236}">
                  <a16:creationId xmlns:a16="http://schemas.microsoft.com/office/drawing/2014/main" id="{54C356BD-A2D9-4E54-B5EA-87CCD7DD2E6D}"/>
                </a:ext>
              </a:extLst>
            </p:cNvPr>
            <p:cNvGrpSpPr/>
            <p:nvPr/>
          </p:nvGrpSpPr>
          <p:grpSpPr>
            <a:xfrm>
              <a:off x="3990324" y="2867443"/>
              <a:ext cx="1163349" cy="1163349"/>
              <a:chOff x="3770237" y="2554444"/>
              <a:chExt cx="1163349" cy="1163349"/>
            </a:xfrm>
          </p:grpSpPr>
          <p:sp>
            <p:nvSpPr>
              <p:cNvPr id="3" name="Oval 2">
                <a:extLst>
                  <a:ext uri="{FF2B5EF4-FFF2-40B4-BE49-F238E27FC236}">
                    <a16:creationId xmlns:a16="http://schemas.microsoft.com/office/drawing/2014/main" id="{DF61B518-A785-4425-A8F3-2D9C7950D485}"/>
                  </a:ext>
                </a:extLst>
              </p:cNvPr>
              <p:cNvSpPr/>
              <p:nvPr/>
            </p:nvSpPr>
            <p:spPr>
              <a:xfrm>
                <a:off x="3770237" y="2554444"/>
                <a:ext cx="1163349" cy="1163349"/>
              </a:xfrm>
              <a:prstGeom prst="ellipse">
                <a:avLst/>
              </a:prstGeom>
              <a:solidFill>
                <a:srgbClr val="6BA13C"/>
              </a:solidFill>
              <a:ln>
                <a:solidFill>
                  <a:srgbClr val="6BA13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A15BF97-EB4F-47C0-837E-EA51D44A3515}"/>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977391" y="2783147"/>
                <a:ext cx="778069" cy="763997"/>
              </a:xfrm>
              <a:prstGeom prst="rect">
                <a:avLst/>
              </a:prstGeom>
              <a:effectLst/>
            </p:spPr>
          </p:pic>
        </p:grpSp>
        <p:sp>
          <p:nvSpPr>
            <p:cNvPr id="5" name="TextBox 4">
              <a:extLst>
                <a:ext uri="{FF2B5EF4-FFF2-40B4-BE49-F238E27FC236}">
                  <a16:creationId xmlns:a16="http://schemas.microsoft.com/office/drawing/2014/main" id="{918D240C-1838-408A-A194-C59F12183090}"/>
                </a:ext>
              </a:extLst>
            </p:cNvPr>
            <p:cNvSpPr txBox="1"/>
            <p:nvPr/>
          </p:nvSpPr>
          <p:spPr>
            <a:xfrm>
              <a:off x="3369210" y="1779510"/>
              <a:ext cx="2405575" cy="369332"/>
            </a:xfrm>
            <a:prstGeom prst="rect">
              <a:avLst/>
            </a:prstGeom>
            <a:noFill/>
          </p:spPr>
          <p:txBody>
            <a:bodyPr wrap="square" rtlCol="0">
              <a:spAutoFit/>
            </a:bodyPr>
            <a:lstStyle/>
            <a:p>
              <a:pPr algn="ctr"/>
              <a:r>
                <a:rPr lang="en-US" b="1" dirty="0">
                  <a:latin typeface="Verdana" panose="020B0604030504040204" pitchFamily="34" charset="0"/>
                  <a:ea typeface="Verdana" panose="020B0604030504040204" pitchFamily="34" charset="0"/>
                </a:rPr>
                <a:t>Thyroid Function</a:t>
              </a:r>
            </a:p>
          </p:txBody>
        </p:sp>
        <p:sp>
          <p:nvSpPr>
            <p:cNvPr id="6" name="TextBox 5">
              <a:extLst>
                <a:ext uri="{FF2B5EF4-FFF2-40B4-BE49-F238E27FC236}">
                  <a16:creationId xmlns:a16="http://schemas.microsoft.com/office/drawing/2014/main" id="{56A279AD-A503-4C22-A7EC-7067F728AA18}"/>
                </a:ext>
              </a:extLst>
            </p:cNvPr>
            <p:cNvSpPr txBox="1"/>
            <p:nvPr/>
          </p:nvSpPr>
          <p:spPr>
            <a:xfrm>
              <a:off x="5922495" y="2044163"/>
              <a:ext cx="2253175" cy="1200329"/>
            </a:xfrm>
            <a:prstGeom prst="rect">
              <a:avLst/>
            </a:prstGeom>
            <a:noFill/>
          </p:spPr>
          <p:txBody>
            <a:bodyPr wrap="square" rtlCol="0">
              <a:spAutoFit/>
            </a:bodyPr>
            <a:lstStyle/>
            <a:p>
              <a:pPr algn="ctr"/>
              <a:r>
                <a:rPr lang="en-US" b="1" dirty="0">
                  <a:latin typeface="Verdana" panose="020B0604030504040204" pitchFamily="34" charset="0"/>
                  <a:ea typeface="Verdana" panose="020B0604030504040204" pitchFamily="34" charset="0"/>
                </a:rPr>
                <a:t>Brain Function</a:t>
              </a:r>
            </a:p>
            <a:p>
              <a:pPr algn="ctr"/>
              <a:r>
                <a:rPr lang="en-US" dirty="0">
                  <a:latin typeface="Verdana" panose="020B0604030504040204" pitchFamily="34" charset="0"/>
                  <a:ea typeface="Verdana" panose="020B0604030504040204" pitchFamily="34" charset="0"/>
                </a:rPr>
                <a:t>Mood, Memory, Depression, Anxiety</a:t>
              </a:r>
            </a:p>
          </p:txBody>
        </p:sp>
        <p:sp>
          <p:nvSpPr>
            <p:cNvPr id="7" name="TextBox 6">
              <a:extLst>
                <a:ext uri="{FF2B5EF4-FFF2-40B4-BE49-F238E27FC236}">
                  <a16:creationId xmlns:a16="http://schemas.microsoft.com/office/drawing/2014/main" id="{303FEFCA-FBAB-4FE4-AF7E-DD3766AAF702}"/>
                </a:ext>
              </a:extLst>
            </p:cNvPr>
            <p:cNvSpPr txBox="1"/>
            <p:nvPr/>
          </p:nvSpPr>
          <p:spPr>
            <a:xfrm>
              <a:off x="5873261" y="3960452"/>
              <a:ext cx="2548597" cy="1200329"/>
            </a:xfrm>
            <a:prstGeom prst="rect">
              <a:avLst/>
            </a:prstGeom>
            <a:noFill/>
          </p:spPr>
          <p:txBody>
            <a:bodyPr wrap="square" rtlCol="0">
              <a:spAutoFit/>
            </a:bodyPr>
            <a:lstStyle/>
            <a:p>
              <a:pPr algn="ctr"/>
              <a:r>
                <a:rPr lang="en-US" b="1" dirty="0">
                  <a:latin typeface="Verdana" panose="020B0604030504040204" pitchFamily="34" charset="0"/>
                  <a:ea typeface="Verdana" panose="020B0604030504040204" pitchFamily="34" charset="0"/>
                </a:rPr>
                <a:t>Immune Function</a:t>
              </a:r>
            </a:p>
            <a:p>
              <a:pPr algn="ctr"/>
              <a:r>
                <a:rPr lang="en-US" dirty="0">
                  <a:latin typeface="Verdana" panose="020B0604030504040204" pitchFamily="34" charset="0"/>
                  <a:ea typeface="Verdana" panose="020B0604030504040204" pitchFamily="34" charset="0"/>
                </a:rPr>
                <a:t>Inflammation, Resistance to Infections</a:t>
              </a:r>
            </a:p>
          </p:txBody>
        </p:sp>
        <p:sp>
          <p:nvSpPr>
            <p:cNvPr id="8" name="TextBox 7">
              <a:extLst>
                <a:ext uri="{FF2B5EF4-FFF2-40B4-BE49-F238E27FC236}">
                  <a16:creationId xmlns:a16="http://schemas.microsoft.com/office/drawing/2014/main" id="{6437CDE4-B32B-461A-BBB9-D765F6B8781C}"/>
                </a:ext>
              </a:extLst>
            </p:cNvPr>
            <p:cNvSpPr txBox="1"/>
            <p:nvPr/>
          </p:nvSpPr>
          <p:spPr>
            <a:xfrm>
              <a:off x="3312213" y="4641787"/>
              <a:ext cx="2548597" cy="923330"/>
            </a:xfrm>
            <a:prstGeom prst="rect">
              <a:avLst/>
            </a:prstGeom>
            <a:noFill/>
          </p:spPr>
          <p:txBody>
            <a:bodyPr wrap="square" rtlCol="0">
              <a:spAutoFit/>
            </a:bodyPr>
            <a:lstStyle/>
            <a:p>
              <a:pPr algn="ctr"/>
              <a:r>
                <a:rPr lang="en-US" b="1" dirty="0">
                  <a:latin typeface="Verdana" panose="020B0604030504040204" pitchFamily="34" charset="0"/>
                  <a:ea typeface="Verdana" panose="020B0604030504040204" pitchFamily="34" charset="0"/>
                </a:rPr>
                <a:t>Cravings</a:t>
              </a:r>
            </a:p>
            <a:p>
              <a:pPr algn="ctr"/>
              <a:r>
                <a:rPr lang="en-US" dirty="0">
                  <a:latin typeface="Verdana" panose="020B0604030504040204" pitchFamily="34" charset="0"/>
                  <a:ea typeface="Verdana" panose="020B0604030504040204" pitchFamily="34" charset="0"/>
                </a:rPr>
                <a:t>Sugar, Processed Carbs</a:t>
              </a:r>
            </a:p>
          </p:txBody>
        </p:sp>
        <p:sp>
          <p:nvSpPr>
            <p:cNvPr id="9" name="TextBox 8">
              <a:extLst>
                <a:ext uri="{FF2B5EF4-FFF2-40B4-BE49-F238E27FC236}">
                  <a16:creationId xmlns:a16="http://schemas.microsoft.com/office/drawing/2014/main" id="{540BC8F3-CAFE-4C91-A2B7-4A052CE4E308}"/>
                </a:ext>
              </a:extLst>
            </p:cNvPr>
            <p:cNvSpPr txBox="1"/>
            <p:nvPr/>
          </p:nvSpPr>
          <p:spPr>
            <a:xfrm>
              <a:off x="1015686" y="4031944"/>
              <a:ext cx="2548597" cy="646331"/>
            </a:xfrm>
            <a:prstGeom prst="rect">
              <a:avLst/>
            </a:prstGeom>
            <a:noFill/>
          </p:spPr>
          <p:txBody>
            <a:bodyPr wrap="square" rtlCol="0">
              <a:spAutoFit/>
            </a:bodyPr>
            <a:lstStyle/>
            <a:p>
              <a:pPr algn="ctr"/>
              <a:r>
                <a:rPr lang="en-US" b="1" dirty="0">
                  <a:latin typeface="Verdana" panose="020B0604030504040204" pitchFamily="34" charset="0"/>
                  <a:ea typeface="Verdana" panose="020B0604030504040204" pitchFamily="34" charset="0"/>
                </a:rPr>
                <a:t>Hormonal </a:t>
              </a:r>
            </a:p>
            <a:p>
              <a:pPr algn="ctr"/>
              <a:r>
                <a:rPr lang="en-US" b="1" dirty="0">
                  <a:latin typeface="Verdana" panose="020B0604030504040204" pitchFamily="34" charset="0"/>
                  <a:ea typeface="Verdana" panose="020B0604030504040204" pitchFamily="34" charset="0"/>
                </a:rPr>
                <a:t>Balance</a:t>
              </a:r>
            </a:p>
          </p:txBody>
        </p:sp>
        <p:sp>
          <p:nvSpPr>
            <p:cNvPr id="10" name="TextBox 9">
              <a:extLst>
                <a:ext uri="{FF2B5EF4-FFF2-40B4-BE49-F238E27FC236}">
                  <a16:creationId xmlns:a16="http://schemas.microsoft.com/office/drawing/2014/main" id="{3D15D29B-969C-4571-8E11-2D9D4349E858}"/>
                </a:ext>
              </a:extLst>
            </p:cNvPr>
            <p:cNvSpPr txBox="1"/>
            <p:nvPr/>
          </p:nvSpPr>
          <p:spPr>
            <a:xfrm>
              <a:off x="1015685" y="2221112"/>
              <a:ext cx="2548597" cy="646331"/>
            </a:xfrm>
            <a:prstGeom prst="rect">
              <a:avLst/>
            </a:prstGeom>
            <a:noFill/>
          </p:spPr>
          <p:txBody>
            <a:bodyPr wrap="square" rtlCol="0">
              <a:spAutoFit/>
            </a:bodyPr>
            <a:lstStyle/>
            <a:p>
              <a:pPr algn="ctr"/>
              <a:r>
                <a:rPr lang="en-US" b="1" dirty="0">
                  <a:latin typeface="Verdana" panose="020B0604030504040204" pitchFamily="34" charset="0"/>
                  <a:ea typeface="Verdana" panose="020B0604030504040204" pitchFamily="34" charset="0"/>
                </a:rPr>
                <a:t>Blood Sugar Regulation</a:t>
              </a:r>
            </a:p>
          </p:txBody>
        </p:sp>
      </p:grpSp>
      <p:sp>
        <p:nvSpPr>
          <p:cNvPr id="11" name="TextBox 10">
            <a:extLst>
              <a:ext uri="{FF2B5EF4-FFF2-40B4-BE49-F238E27FC236}">
                <a16:creationId xmlns:a16="http://schemas.microsoft.com/office/drawing/2014/main" id="{2130B445-B02C-4240-908A-1FB32F858C1F}"/>
              </a:ext>
            </a:extLst>
          </p:cNvPr>
          <p:cNvSpPr txBox="1"/>
          <p:nvPr/>
        </p:nvSpPr>
        <p:spPr>
          <a:xfrm>
            <a:off x="365757" y="5519513"/>
            <a:ext cx="8299938" cy="646331"/>
          </a:xfrm>
          <a:prstGeom prst="rect">
            <a:avLst/>
          </a:prstGeom>
          <a:noFill/>
        </p:spPr>
        <p:txBody>
          <a:bodyPr wrap="square" rtlCol="0">
            <a:spAutoFit/>
          </a:bodyPr>
          <a:lstStyle/>
          <a:p>
            <a:r>
              <a:rPr lang="en-US" b="1" i="1" dirty="0">
                <a:solidFill>
                  <a:srgbClr val="C67E3E"/>
                </a:solidFill>
                <a:latin typeface="Book Antiqua" panose="02040602050305030304" pitchFamily="18" charset="0"/>
              </a:rPr>
              <a:t>A healthy intestinal tract is connected to all of our organs and helps </a:t>
            </a:r>
          </a:p>
          <a:p>
            <a:r>
              <a:rPr lang="en-US" b="1" i="1" dirty="0">
                <a:solidFill>
                  <a:srgbClr val="C67E3E"/>
                </a:solidFill>
                <a:latin typeface="Book Antiqua" panose="02040602050305030304" pitchFamily="18" charset="0"/>
              </a:rPr>
              <a:t>to build resilience for a healthy body and brain.</a:t>
            </a:r>
          </a:p>
        </p:txBody>
      </p:sp>
      <p:grpSp>
        <p:nvGrpSpPr>
          <p:cNvPr id="15" name="Group 14">
            <a:extLst>
              <a:ext uri="{FF2B5EF4-FFF2-40B4-BE49-F238E27FC236}">
                <a16:creationId xmlns:a16="http://schemas.microsoft.com/office/drawing/2014/main" id="{FF2BB5FF-6282-4C46-A674-2734F5ABD721}"/>
              </a:ext>
            </a:extLst>
          </p:cNvPr>
          <p:cNvGrpSpPr/>
          <p:nvPr/>
        </p:nvGrpSpPr>
        <p:grpSpPr>
          <a:xfrm>
            <a:off x="476443" y="538901"/>
            <a:ext cx="8191113" cy="628801"/>
            <a:chOff x="854413" y="296312"/>
            <a:chExt cx="7435174" cy="628801"/>
          </a:xfrm>
        </p:grpSpPr>
        <p:sp>
          <p:nvSpPr>
            <p:cNvPr id="16" name="TextBox 15">
              <a:extLst>
                <a:ext uri="{FF2B5EF4-FFF2-40B4-BE49-F238E27FC236}">
                  <a16:creationId xmlns:a16="http://schemas.microsoft.com/office/drawing/2014/main" id="{AF7F4D55-188B-4030-88F6-4A65E8559243}"/>
                </a:ext>
              </a:extLst>
            </p:cNvPr>
            <p:cNvSpPr txBox="1"/>
            <p:nvPr/>
          </p:nvSpPr>
          <p:spPr>
            <a:xfrm>
              <a:off x="854413" y="296312"/>
              <a:ext cx="7435174" cy="507831"/>
            </a:xfrm>
            <a:prstGeom prst="rect">
              <a:avLst/>
            </a:prstGeom>
            <a:noFill/>
          </p:spPr>
          <p:txBody>
            <a:bodyPr wrap="square" rtlCol="0">
              <a:spAutoFit/>
            </a:bodyPr>
            <a:lstStyle/>
            <a:p>
              <a:pPr algn="ctr"/>
              <a:r>
                <a:rPr lang="en-US" sz="2700" b="1" dirty="0">
                  <a:solidFill>
                    <a:srgbClr val="447485"/>
                  </a:solidFill>
                  <a:latin typeface="Verdana" panose="020B0604030504040204" pitchFamily="34" charset="0"/>
                  <a:ea typeface="Verdana" panose="020B0604030504040204" pitchFamily="34" charset="0"/>
                </a:rPr>
                <a:t>It’s All Connected</a:t>
              </a:r>
            </a:p>
          </p:txBody>
        </p:sp>
        <p:cxnSp>
          <p:nvCxnSpPr>
            <p:cNvPr id="17" name="Straight Connector 16">
              <a:extLst>
                <a:ext uri="{FF2B5EF4-FFF2-40B4-BE49-F238E27FC236}">
                  <a16:creationId xmlns:a16="http://schemas.microsoft.com/office/drawing/2014/main" id="{16C7FD97-009B-434D-BF2A-B3192D761D9E}"/>
                </a:ext>
              </a:extLst>
            </p:cNvPr>
            <p:cNvCxnSpPr/>
            <p:nvPr/>
          </p:nvCxnSpPr>
          <p:spPr>
            <a:xfrm>
              <a:off x="3584126" y="925113"/>
              <a:ext cx="1975748" cy="0"/>
            </a:xfrm>
            <a:prstGeom prst="line">
              <a:avLst/>
            </a:prstGeom>
            <a:ln w="19050">
              <a:solidFill>
                <a:srgbClr val="6BA13C"/>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238A8554-F1A3-4151-A1E7-B14FD2278CC9}"/>
              </a:ext>
            </a:extLst>
          </p:cNvPr>
          <p:cNvCxnSpPr>
            <a:cxnSpLocks/>
          </p:cNvCxnSpPr>
          <p:nvPr/>
        </p:nvCxnSpPr>
        <p:spPr>
          <a:xfrm flipV="1">
            <a:off x="5303389" y="2536059"/>
            <a:ext cx="502014" cy="230186"/>
          </a:xfrm>
          <a:prstGeom prst="line">
            <a:avLst/>
          </a:prstGeom>
          <a:ln w="19050">
            <a:solidFill>
              <a:srgbClr val="6BA13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75D93F0-CE56-4ABA-B16F-3DE39032D7A2}"/>
              </a:ext>
            </a:extLst>
          </p:cNvPr>
          <p:cNvCxnSpPr>
            <a:cxnSpLocks/>
          </p:cNvCxnSpPr>
          <p:nvPr/>
        </p:nvCxnSpPr>
        <p:spPr>
          <a:xfrm flipV="1">
            <a:off x="3166398" y="3711443"/>
            <a:ext cx="561668" cy="182516"/>
          </a:xfrm>
          <a:prstGeom prst="line">
            <a:avLst/>
          </a:prstGeom>
          <a:ln w="19050">
            <a:solidFill>
              <a:srgbClr val="6BA13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C02D23A-98B8-4C5E-BBBB-B6E44C9C0FBB}"/>
              </a:ext>
            </a:extLst>
          </p:cNvPr>
          <p:cNvCxnSpPr>
            <a:cxnSpLocks/>
          </p:cNvCxnSpPr>
          <p:nvPr/>
        </p:nvCxnSpPr>
        <p:spPr>
          <a:xfrm>
            <a:off x="3284078" y="2473081"/>
            <a:ext cx="443988" cy="249811"/>
          </a:xfrm>
          <a:prstGeom prst="line">
            <a:avLst/>
          </a:prstGeom>
          <a:ln w="19050">
            <a:solidFill>
              <a:srgbClr val="6BA13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A2333D9-F2D2-4620-998A-87A5D4D05EBE}"/>
              </a:ext>
            </a:extLst>
          </p:cNvPr>
          <p:cNvCxnSpPr>
            <a:cxnSpLocks/>
          </p:cNvCxnSpPr>
          <p:nvPr/>
        </p:nvCxnSpPr>
        <p:spPr>
          <a:xfrm>
            <a:off x="5289321" y="3769053"/>
            <a:ext cx="443988" cy="249811"/>
          </a:xfrm>
          <a:prstGeom prst="line">
            <a:avLst/>
          </a:prstGeom>
          <a:ln w="19050">
            <a:solidFill>
              <a:srgbClr val="6BA13C"/>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B8D203C-0872-4058-8137-2A8932126052}"/>
              </a:ext>
            </a:extLst>
          </p:cNvPr>
          <p:cNvCxnSpPr>
            <a:cxnSpLocks/>
          </p:cNvCxnSpPr>
          <p:nvPr/>
        </p:nvCxnSpPr>
        <p:spPr>
          <a:xfrm>
            <a:off x="4527761" y="4077035"/>
            <a:ext cx="0" cy="323166"/>
          </a:xfrm>
          <a:prstGeom prst="line">
            <a:avLst/>
          </a:prstGeom>
          <a:ln w="19050">
            <a:solidFill>
              <a:srgbClr val="6BA13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45F9889-630D-43C2-8F57-99267B6B6E48}"/>
              </a:ext>
            </a:extLst>
          </p:cNvPr>
          <p:cNvCxnSpPr>
            <a:cxnSpLocks/>
          </p:cNvCxnSpPr>
          <p:nvPr/>
        </p:nvCxnSpPr>
        <p:spPr>
          <a:xfrm>
            <a:off x="4541829" y="2121779"/>
            <a:ext cx="0" cy="323166"/>
          </a:xfrm>
          <a:prstGeom prst="line">
            <a:avLst/>
          </a:prstGeom>
          <a:ln w="19050">
            <a:solidFill>
              <a:srgbClr val="6BA1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432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CDE9723-D17B-49BB-9CF5-520DC0587D66}"/>
              </a:ext>
            </a:extLst>
          </p:cNvPr>
          <p:cNvGrpSpPr/>
          <p:nvPr/>
        </p:nvGrpSpPr>
        <p:grpSpPr>
          <a:xfrm>
            <a:off x="735901" y="2398282"/>
            <a:ext cx="7672198" cy="2686125"/>
            <a:chOff x="700730" y="1962855"/>
            <a:chExt cx="7672198" cy="2686125"/>
          </a:xfrm>
        </p:grpSpPr>
        <p:grpSp>
          <p:nvGrpSpPr>
            <p:cNvPr id="4" name="Group 3">
              <a:extLst>
                <a:ext uri="{FF2B5EF4-FFF2-40B4-BE49-F238E27FC236}">
                  <a16:creationId xmlns:a16="http://schemas.microsoft.com/office/drawing/2014/main" id="{C5BC1F7A-1EED-4624-B158-50B6955873CF}"/>
                </a:ext>
              </a:extLst>
            </p:cNvPr>
            <p:cNvGrpSpPr/>
            <p:nvPr/>
          </p:nvGrpSpPr>
          <p:grpSpPr>
            <a:xfrm>
              <a:off x="700730" y="1962855"/>
              <a:ext cx="7517454" cy="1188448"/>
              <a:chOff x="827341" y="2581835"/>
              <a:chExt cx="7517454" cy="1188448"/>
            </a:xfrm>
          </p:grpSpPr>
          <p:sp>
            <p:nvSpPr>
              <p:cNvPr id="16" name="TextBox 15">
                <a:extLst>
                  <a:ext uri="{FF2B5EF4-FFF2-40B4-BE49-F238E27FC236}">
                    <a16:creationId xmlns:a16="http://schemas.microsoft.com/office/drawing/2014/main" id="{F8172781-0172-4F06-8FD1-DA466C7B8646}"/>
                  </a:ext>
                </a:extLst>
              </p:cNvPr>
              <p:cNvSpPr txBox="1"/>
              <p:nvPr/>
            </p:nvSpPr>
            <p:spPr>
              <a:xfrm>
                <a:off x="827341" y="3081007"/>
                <a:ext cx="1575582" cy="369332"/>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Strength</a:t>
                </a:r>
              </a:p>
            </p:txBody>
          </p:sp>
          <p:sp>
            <p:nvSpPr>
              <p:cNvPr id="17" name="TextBox 16">
                <a:extLst>
                  <a:ext uri="{FF2B5EF4-FFF2-40B4-BE49-F238E27FC236}">
                    <a16:creationId xmlns:a16="http://schemas.microsoft.com/office/drawing/2014/main" id="{0BAE61BF-FF9C-41AA-9D70-5CEDE5B68968}"/>
                  </a:ext>
                </a:extLst>
              </p:cNvPr>
              <p:cNvSpPr txBox="1"/>
              <p:nvPr/>
            </p:nvSpPr>
            <p:spPr>
              <a:xfrm>
                <a:off x="2222695" y="3105835"/>
                <a:ext cx="1575582" cy="646331"/>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Skin Support</a:t>
                </a:r>
              </a:p>
            </p:txBody>
          </p:sp>
          <p:sp>
            <p:nvSpPr>
              <p:cNvPr id="18" name="TextBox 17">
                <a:extLst>
                  <a:ext uri="{FF2B5EF4-FFF2-40B4-BE49-F238E27FC236}">
                    <a16:creationId xmlns:a16="http://schemas.microsoft.com/office/drawing/2014/main" id="{F660A90D-F691-4134-96FF-D1AB289CA2DC}"/>
                  </a:ext>
                </a:extLst>
              </p:cNvPr>
              <p:cNvSpPr txBox="1"/>
              <p:nvPr/>
            </p:nvSpPr>
            <p:spPr>
              <a:xfrm>
                <a:off x="3782875" y="3123952"/>
                <a:ext cx="1575582" cy="646331"/>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Productivity Boost</a:t>
                </a:r>
              </a:p>
            </p:txBody>
          </p:sp>
          <p:sp>
            <p:nvSpPr>
              <p:cNvPr id="19" name="TextBox 18">
                <a:extLst>
                  <a:ext uri="{FF2B5EF4-FFF2-40B4-BE49-F238E27FC236}">
                    <a16:creationId xmlns:a16="http://schemas.microsoft.com/office/drawing/2014/main" id="{12930E05-DE3E-4ED4-B5F6-5743537CEECF}"/>
                  </a:ext>
                </a:extLst>
              </p:cNvPr>
              <p:cNvSpPr txBox="1"/>
              <p:nvPr/>
            </p:nvSpPr>
            <p:spPr>
              <a:xfrm>
                <a:off x="5373859" y="3105834"/>
                <a:ext cx="1575582" cy="646331"/>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Toxin Removal</a:t>
                </a:r>
              </a:p>
            </p:txBody>
          </p:sp>
          <p:sp>
            <p:nvSpPr>
              <p:cNvPr id="20" name="TextBox 19">
                <a:extLst>
                  <a:ext uri="{FF2B5EF4-FFF2-40B4-BE49-F238E27FC236}">
                    <a16:creationId xmlns:a16="http://schemas.microsoft.com/office/drawing/2014/main" id="{99BBA08D-E7B0-484A-8519-11CCD2B53ACA}"/>
                  </a:ext>
                </a:extLst>
              </p:cNvPr>
              <p:cNvSpPr txBox="1"/>
              <p:nvPr/>
            </p:nvSpPr>
            <p:spPr>
              <a:xfrm>
                <a:off x="6769213" y="3105834"/>
                <a:ext cx="1575582" cy="646331"/>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Joint</a:t>
                </a:r>
              </a:p>
              <a:p>
                <a:pPr algn="ctr"/>
                <a:r>
                  <a:rPr lang="en-US" dirty="0">
                    <a:latin typeface="Verdana" panose="020B0604030504040204" pitchFamily="34" charset="0"/>
                    <a:ea typeface="Verdana" panose="020B0604030504040204" pitchFamily="34" charset="0"/>
                  </a:rPr>
                  <a:t>Support</a:t>
                </a:r>
              </a:p>
            </p:txBody>
          </p:sp>
          <p:pic>
            <p:nvPicPr>
              <p:cNvPr id="21" name="Picture 20">
                <a:extLst>
                  <a:ext uri="{FF2B5EF4-FFF2-40B4-BE49-F238E27FC236}">
                    <a16:creationId xmlns:a16="http://schemas.microsoft.com/office/drawing/2014/main" id="{950CA83E-CD10-4DFA-A2E3-E0BFFFBB41B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797856" y="2581835"/>
                <a:ext cx="425259" cy="478548"/>
              </a:xfrm>
              <a:prstGeom prst="rect">
                <a:avLst/>
              </a:prstGeom>
            </p:spPr>
          </p:pic>
          <p:pic>
            <p:nvPicPr>
              <p:cNvPr id="22" name="Picture 21">
                <a:extLst>
                  <a:ext uri="{FF2B5EF4-FFF2-40B4-BE49-F238E27FC236}">
                    <a16:creationId xmlns:a16="http://schemas.microsoft.com/office/drawing/2014/main" id="{E7D1C3B6-A67A-45D3-93F1-0F0E22D6F17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418625" y="2581835"/>
                <a:ext cx="393014" cy="478548"/>
              </a:xfrm>
              <a:prstGeom prst="rect">
                <a:avLst/>
              </a:prstGeom>
            </p:spPr>
          </p:pic>
          <p:pic>
            <p:nvPicPr>
              <p:cNvPr id="23" name="Picture 22">
                <a:extLst>
                  <a:ext uri="{FF2B5EF4-FFF2-40B4-BE49-F238E27FC236}">
                    <a16:creationId xmlns:a16="http://schemas.microsoft.com/office/drawing/2014/main" id="{0CFA0D59-E51C-454E-BC71-37759EFF23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368936" y="2631223"/>
                <a:ext cx="376136" cy="478548"/>
              </a:xfrm>
              <a:prstGeom prst="rect">
                <a:avLst/>
              </a:prstGeom>
            </p:spPr>
          </p:pic>
          <p:pic>
            <p:nvPicPr>
              <p:cNvPr id="24" name="Picture 23">
                <a:extLst>
                  <a:ext uri="{FF2B5EF4-FFF2-40B4-BE49-F238E27FC236}">
                    <a16:creationId xmlns:a16="http://schemas.microsoft.com/office/drawing/2014/main" id="{84A7B0AC-3CD7-41D6-A6A3-E7BF2AFE9031}"/>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328864" y="2627286"/>
                <a:ext cx="478548" cy="478548"/>
              </a:xfrm>
              <a:prstGeom prst="rect">
                <a:avLst/>
              </a:prstGeom>
            </p:spPr>
          </p:pic>
          <p:pic>
            <p:nvPicPr>
              <p:cNvPr id="25" name="Picture 24">
                <a:extLst>
                  <a:ext uri="{FF2B5EF4-FFF2-40B4-BE49-F238E27FC236}">
                    <a16:creationId xmlns:a16="http://schemas.microsoft.com/office/drawing/2014/main" id="{24EF4B90-A54C-4602-80C2-10B499A56372}"/>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5993612" y="2627285"/>
                <a:ext cx="328252" cy="478548"/>
              </a:xfrm>
              <a:prstGeom prst="rect">
                <a:avLst/>
              </a:prstGeom>
            </p:spPr>
          </p:pic>
        </p:grpSp>
        <p:grpSp>
          <p:nvGrpSpPr>
            <p:cNvPr id="5" name="Group 4">
              <a:extLst>
                <a:ext uri="{FF2B5EF4-FFF2-40B4-BE49-F238E27FC236}">
                  <a16:creationId xmlns:a16="http://schemas.microsoft.com/office/drawing/2014/main" id="{7F09015C-0138-4DCA-84AB-3B3B61A4D252}"/>
                </a:ext>
              </a:extLst>
            </p:cNvPr>
            <p:cNvGrpSpPr/>
            <p:nvPr/>
          </p:nvGrpSpPr>
          <p:grpSpPr>
            <a:xfrm>
              <a:off x="700730" y="3524099"/>
              <a:ext cx="7672198" cy="1124881"/>
              <a:chOff x="827341" y="4593244"/>
              <a:chExt cx="7672198" cy="1124881"/>
            </a:xfrm>
          </p:grpSpPr>
          <p:sp>
            <p:nvSpPr>
              <p:cNvPr id="6" name="TextBox 5">
                <a:extLst>
                  <a:ext uri="{FF2B5EF4-FFF2-40B4-BE49-F238E27FC236}">
                    <a16:creationId xmlns:a16="http://schemas.microsoft.com/office/drawing/2014/main" id="{FAC6E51B-1D2A-4908-8FD0-C22C76AA40EB}"/>
                  </a:ext>
                </a:extLst>
              </p:cNvPr>
              <p:cNvSpPr txBox="1"/>
              <p:nvPr/>
            </p:nvSpPr>
            <p:spPr>
              <a:xfrm>
                <a:off x="827341" y="5071793"/>
                <a:ext cx="1575582" cy="646331"/>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Brain</a:t>
                </a:r>
              </a:p>
              <a:p>
                <a:pPr algn="ctr"/>
                <a:r>
                  <a:rPr lang="en-US" dirty="0">
                    <a:latin typeface="Verdana" panose="020B0604030504040204" pitchFamily="34" charset="0"/>
                    <a:ea typeface="Verdana" panose="020B0604030504040204" pitchFamily="34" charset="0"/>
                  </a:rPr>
                  <a:t>Boost</a:t>
                </a:r>
              </a:p>
            </p:txBody>
          </p:sp>
          <p:sp>
            <p:nvSpPr>
              <p:cNvPr id="7" name="TextBox 6">
                <a:extLst>
                  <a:ext uri="{FF2B5EF4-FFF2-40B4-BE49-F238E27FC236}">
                    <a16:creationId xmlns:a16="http://schemas.microsoft.com/office/drawing/2014/main" id="{1EACD485-C63D-47D2-A307-07E2CEE75103}"/>
                  </a:ext>
                </a:extLst>
              </p:cNvPr>
              <p:cNvSpPr txBox="1"/>
              <p:nvPr/>
            </p:nvSpPr>
            <p:spPr>
              <a:xfrm>
                <a:off x="2222695" y="5071794"/>
                <a:ext cx="1575582" cy="646331"/>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Weight</a:t>
                </a:r>
              </a:p>
              <a:p>
                <a:pPr algn="ctr"/>
                <a:r>
                  <a:rPr lang="en-US" dirty="0">
                    <a:latin typeface="Verdana" panose="020B0604030504040204" pitchFamily="34" charset="0"/>
                    <a:ea typeface="Verdana" panose="020B0604030504040204" pitchFamily="34" charset="0"/>
                  </a:rPr>
                  <a:t>Loss</a:t>
                </a:r>
              </a:p>
            </p:txBody>
          </p:sp>
          <p:sp>
            <p:nvSpPr>
              <p:cNvPr id="8" name="TextBox 7">
                <a:extLst>
                  <a:ext uri="{FF2B5EF4-FFF2-40B4-BE49-F238E27FC236}">
                    <a16:creationId xmlns:a16="http://schemas.microsoft.com/office/drawing/2014/main" id="{9982B905-0C6C-4832-A8A5-F0C407311C20}"/>
                  </a:ext>
                </a:extLst>
              </p:cNvPr>
              <p:cNvSpPr txBox="1"/>
              <p:nvPr/>
            </p:nvSpPr>
            <p:spPr>
              <a:xfrm>
                <a:off x="3720905" y="5071793"/>
                <a:ext cx="1730326" cy="646331"/>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Lower Blood Pressure</a:t>
                </a:r>
              </a:p>
            </p:txBody>
          </p:sp>
          <p:sp>
            <p:nvSpPr>
              <p:cNvPr id="9" name="TextBox 8">
                <a:extLst>
                  <a:ext uri="{FF2B5EF4-FFF2-40B4-BE49-F238E27FC236}">
                    <a16:creationId xmlns:a16="http://schemas.microsoft.com/office/drawing/2014/main" id="{41818646-94A0-4B02-A37C-B481B0CFDE62}"/>
                  </a:ext>
                </a:extLst>
              </p:cNvPr>
              <p:cNvSpPr txBox="1"/>
              <p:nvPr/>
            </p:nvSpPr>
            <p:spPr>
              <a:xfrm>
                <a:off x="5373859" y="5071793"/>
                <a:ext cx="1575582" cy="646331"/>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Fatigue Buster</a:t>
                </a:r>
              </a:p>
            </p:txBody>
          </p:sp>
          <p:sp>
            <p:nvSpPr>
              <p:cNvPr id="10" name="TextBox 9">
                <a:extLst>
                  <a:ext uri="{FF2B5EF4-FFF2-40B4-BE49-F238E27FC236}">
                    <a16:creationId xmlns:a16="http://schemas.microsoft.com/office/drawing/2014/main" id="{C474EC55-8F9F-42EB-9789-64DB68A708A8}"/>
                  </a:ext>
                </a:extLst>
              </p:cNvPr>
              <p:cNvSpPr txBox="1"/>
              <p:nvPr/>
            </p:nvSpPr>
            <p:spPr>
              <a:xfrm>
                <a:off x="6769213" y="5071793"/>
                <a:ext cx="1730326" cy="646331"/>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Constipation Prevention</a:t>
                </a:r>
              </a:p>
            </p:txBody>
          </p:sp>
          <p:pic>
            <p:nvPicPr>
              <p:cNvPr id="11" name="Picture 10" descr="A close up of a logo&#10;&#10;Description automatically generated">
                <a:extLst>
                  <a:ext uri="{FF2B5EF4-FFF2-40B4-BE49-F238E27FC236}">
                    <a16:creationId xmlns:a16="http://schemas.microsoft.com/office/drawing/2014/main" id="{805E7DDD-A0A6-441E-A69E-DC4B739BDC1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37468" y="4593244"/>
                <a:ext cx="555328" cy="478548"/>
              </a:xfrm>
              <a:prstGeom prst="rect">
                <a:avLst/>
              </a:prstGeom>
            </p:spPr>
          </p:pic>
          <p:pic>
            <p:nvPicPr>
              <p:cNvPr id="12" name="Picture 11">
                <a:extLst>
                  <a:ext uri="{FF2B5EF4-FFF2-40B4-BE49-F238E27FC236}">
                    <a16:creationId xmlns:a16="http://schemas.microsoft.com/office/drawing/2014/main" id="{6568592B-0669-4DEA-ACAB-72DCDFAADDE2}"/>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2823402" y="4593244"/>
                <a:ext cx="478548" cy="478548"/>
              </a:xfrm>
              <a:prstGeom prst="rect">
                <a:avLst/>
              </a:prstGeom>
            </p:spPr>
          </p:pic>
          <p:pic>
            <p:nvPicPr>
              <p:cNvPr id="13" name="Picture 12">
                <a:extLst>
                  <a:ext uri="{FF2B5EF4-FFF2-40B4-BE49-F238E27FC236}">
                    <a16:creationId xmlns:a16="http://schemas.microsoft.com/office/drawing/2014/main" id="{64352360-7BA1-4DB0-B865-223A0FC3C26C}"/>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7390695" y="4593244"/>
                <a:ext cx="487362" cy="478548"/>
              </a:xfrm>
              <a:prstGeom prst="rect">
                <a:avLst/>
              </a:prstGeom>
            </p:spPr>
          </p:pic>
          <p:pic>
            <p:nvPicPr>
              <p:cNvPr id="14" name="Picture 13">
                <a:extLst>
                  <a:ext uri="{FF2B5EF4-FFF2-40B4-BE49-F238E27FC236}">
                    <a16:creationId xmlns:a16="http://schemas.microsoft.com/office/drawing/2014/main" id="{2CCA4511-0770-4039-A5FD-A14D63702357}"/>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4314573" y="4593244"/>
                <a:ext cx="552640" cy="478548"/>
              </a:xfrm>
              <a:prstGeom prst="rect">
                <a:avLst/>
              </a:prstGeom>
            </p:spPr>
          </p:pic>
          <p:pic>
            <p:nvPicPr>
              <p:cNvPr id="15" name="Picture 14">
                <a:extLst>
                  <a:ext uri="{FF2B5EF4-FFF2-40B4-BE49-F238E27FC236}">
                    <a16:creationId xmlns:a16="http://schemas.microsoft.com/office/drawing/2014/main" id="{2D8F8210-0A29-40CA-8071-16D50CBDB885}"/>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5914697" y="4593244"/>
                <a:ext cx="483527" cy="478548"/>
              </a:xfrm>
              <a:prstGeom prst="rect">
                <a:avLst/>
              </a:prstGeom>
            </p:spPr>
          </p:pic>
        </p:grpSp>
      </p:grpSp>
      <p:grpSp>
        <p:nvGrpSpPr>
          <p:cNvPr id="26" name="Group 25">
            <a:extLst>
              <a:ext uri="{FF2B5EF4-FFF2-40B4-BE49-F238E27FC236}">
                <a16:creationId xmlns:a16="http://schemas.microsoft.com/office/drawing/2014/main" id="{6F638AEE-9C17-42C4-942E-EF7AC5E57FC4}"/>
              </a:ext>
            </a:extLst>
          </p:cNvPr>
          <p:cNvGrpSpPr/>
          <p:nvPr/>
        </p:nvGrpSpPr>
        <p:grpSpPr>
          <a:xfrm>
            <a:off x="476443" y="538901"/>
            <a:ext cx="8191113" cy="1107096"/>
            <a:chOff x="854413" y="296312"/>
            <a:chExt cx="7435174" cy="1107096"/>
          </a:xfrm>
        </p:grpSpPr>
        <p:sp>
          <p:nvSpPr>
            <p:cNvPr id="27" name="TextBox 26">
              <a:extLst>
                <a:ext uri="{FF2B5EF4-FFF2-40B4-BE49-F238E27FC236}">
                  <a16:creationId xmlns:a16="http://schemas.microsoft.com/office/drawing/2014/main" id="{B6322F9F-99B4-4FAB-8598-FC6863677910}"/>
                </a:ext>
              </a:extLst>
            </p:cNvPr>
            <p:cNvSpPr txBox="1"/>
            <p:nvPr/>
          </p:nvSpPr>
          <p:spPr>
            <a:xfrm>
              <a:off x="854413" y="296312"/>
              <a:ext cx="7435174" cy="923330"/>
            </a:xfrm>
            <a:prstGeom prst="rect">
              <a:avLst/>
            </a:prstGeom>
            <a:noFill/>
          </p:spPr>
          <p:txBody>
            <a:bodyPr wrap="square" rtlCol="0">
              <a:spAutoFit/>
            </a:bodyPr>
            <a:lstStyle/>
            <a:p>
              <a:pPr algn="ctr"/>
              <a:r>
                <a:rPr lang="en-US" sz="2700" b="1" dirty="0">
                  <a:solidFill>
                    <a:srgbClr val="447485"/>
                  </a:solidFill>
                  <a:latin typeface="Verdana" panose="020B0604030504040204" pitchFamily="34" charset="0"/>
                  <a:ea typeface="Verdana" panose="020B0604030504040204" pitchFamily="34" charset="0"/>
                </a:rPr>
                <a:t>Drink Water For</a:t>
              </a:r>
            </a:p>
            <a:p>
              <a:pPr algn="ctr"/>
              <a:r>
                <a:rPr lang="en-US" sz="2700" b="1" dirty="0">
                  <a:solidFill>
                    <a:srgbClr val="447485"/>
                  </a:solidFill>
                  <a:latin typeface="Verdana" panose="020B0604030504040204" pitchFamily="34" charset="0"/>
                  <a:ea typeface="Verdana" panose="020B0604030504040204" pitchFamily="34" charset="0"/>
                </a:rPr>
                <a:t>Wellness &amp; Body Balance</a:t>
              </a:r>
            </a:p>
          </p:txBody>
        </p:sp>
        <p:cxnSp>
          <p:nvCxnSpPr>
            <p:cNvPr id="28" name="Straight Connector 27">
              <a:extLst>
                <a:ext uri="{FF2B5EF4-FFF2-40B4-BE49-F238E27FC236}">
                  <a16:creationId xmlns:a16="http://schemas.microsoft.com/office/drawing/2014/main" id="{85340607-6D17-4B9F-9AD0-AC7FB7DA72CC}"/>
                </a:ext>
              </a:extLst>
            </p:cNvPr>
            <p:cNvCxnSpPr/>
            <p:nvPr/>
          </p:nvCxnSpPr>
          <p:spPr>
            <a:xfrm>
              <a:off x="3584126" y="1403408"/>
              <a:ext cx="1975748" cy="0"/>
            </a:xfrm>
            <a:prstGeom prst="line">
              <a:avLst/>
            </a:prstGeom>
            <a:ln w="19050">
              <a:solidFill>
                <a:srgbClr val="6BA13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14925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F236C7-73F3-4A3D-B263-05F0576ABBE9}"/>
              </a:ext>
            </a:extLst>
          </p:cNvPr>
          <p:cNvSpPr>
            <a:spLocks noGrp="1"/>
          </p:cNvSpPr>
          <p:nvPr>
            <p:ph type="body" sz="quarter" idx="10"/>
          </p:nvPr>
        </p:nvSpPr>
        <p:spPr>
          <a:xfrm>
            <a:off x="957262" y="3638549"/>
            <a:ext cx="3157538" cy="1818813"/>
          </a:xfrm>
        </p:spPr>
        <p:txBody>
          <a:bodyPr/>
          <a:lstStyle/>
          <a:p>
            <a:r>
              <a:rPr lang="en-US" dirty="0"/>
              <a:t>Water Required By The Body &amp; Brain</a:t>
            </a:r>
          </a:p>
        </p:txBody>
      </p:sp>
      <p:sp>
        <p:nvSpPr>
          <p:cNvPr id="4" name="TextBox 3">
            <a:extLst>
              <a:ext uri="{FF2B5EF4-FFF2-40B4-BE49-F238E27FC236}">
                <a16:creationId xmlns:a16="http://schemas.microsoft.com/office/drawing/2014/main" id="{DAE149FD-2C74-4E68-8486-77CF603B64B1}"/>
              </a:ext>
            </a:extLst>
          </p:cNvPr>
          <p:cNvSpPr txBox="1"/>
          <p:nvPr/>
        </p:nvSpPr>
        <p:spPr>
          <a:xfrm>
            <a:off x="4680302" y="342106"/>
            <a:ext cx="4407711" cy="584775"/>
          </a:xfrm>
          <a:prstGeom prst="rect">
            <a:avLst/>
          </a:prstGeom>
          <a:noFill/>
        </p:spPr>
        <p:txBody>
          <a:bodyPr wrap="square" rtlCol="0">
            <a:spAutoFit/>
          </a:bodyPr>
          <a:lstStyle/>
          <a:p>
            <a:pPr algn="ctr"/>
            <a:r>
              <a:rPr lang="en-US" sz="1600" b="1" dirty="0">
                <a:solidFill>
                  <a:srgbClr val="6BA13C"/>
                </a:solidFill>
                <a:latin typeface="Verdana" panose="020B0604030504040204" pitchFamily="34" charset="0"/>
                <a:ea typeface="Verdana" panose="020B0604030504040204" pitchFamily="34" charset="0"/>
              </a:rPr>
              <a:t>Water is lost through breathing, urination, and perspiration.</a:t>
            </a:r>
            <a:endParaRPr lang="en-US" sz="1600" dirty="0">
              <a:solidFill>
                <a:srgbClr val="6BA13C"/>
              </a:solidFill>
              <a:latin typeface="Verdana" panose="020B0604030504040204" pitchFamily="34" charset="0"/>
              <a:ea typeface="Verdana" panose="020B0604030504040204" pitchFamily="34" charset="0"/>
            </a:endParaRPr>
          </a:p>
        </p:txBody>
      </p:sp>
      <p:grpSp>
        <p:nvGrpSpPr>
          <p:cNvPr id="88" name="Group 87">
            <a:extLst>
              <a:ext uri="{FF2B5EF4-FFF2-40B4-BE49-F238E27FC236}">
                <a16:creationId xmlns:a16="http://schemas.microsoft.com/office/drawing/2014/main" id="{B23CF357-985A-4168-B25E-35BC93B2DFDE}"/>
              </a:ext>
            </a:extLst>
          </p:cNvPr>
          <p:cNvGrpSpPr/>
          <p:nvPr/>
        </p:nvGrpSpPr>
        <p:grpSpPr>
          <a:xfrm>
            <a:off x="5109949" y="1071533"/>
            <a:ext cx="3482764" cy="5048178"/>
            <a:chOff x="5109949" y="862987"/>
            <a:chExt cx="3482764" cy="5048178"/>
          </a:xfrm>
        </p:grpSpPr>
        <p:grpSp>
          <p:nvGrpSpPr>
            <p:cNvPr id="84" name="Group 83">
              <a:extLst>
                <a:ext uri="{FF2B5EF4-FFF2-40B4-BE49-F238E27FC236}">
                  <a16:creationId xmlns:a16="http://schemas.microsoft.com/office/drawing/2014/main" id="{19E93CD9-106A-4DB0-9403-B045072A57F3}"/>
                </a:ext>
              </a:extLst>
            </p:cNvPr>
            <p:cNvGrpSpPr/>
            <p:nvPr/>
          </p:nvGrpSpPr>
          <p:grpSpPr>
            <a:xfrm>
              <a:off x="5112020" y="862987"/>
              <a:ext cx="3445123" cy="1579654"/>
              <a:chOff x="5112020" y="574231"/>
              <a:chExt cx="3445123" cy="1579654"/>
            </a:xfrm>
          </p:grpSpPr>
          <p:grpSp>
            <p:nvGrpSpPr>
              <p:cNvPr id="10" name="Group 9">
                <a:extLst>
                  <a:ext uri="{FF2B5EF4-FFF2-40B4-BE49-F238E27FC236}">
                    <a16:creationId xmlns:a16="http://schemas.microsoft.com/office/drawing/2014/main" id="{7FFA4A34-6DDA-4198-B7D7-17BF3D4C99EB}"/>
                  </a:ext>
                </a:extLst>
              </p:cNvPr>
              <p:cNvGrpSpPr/>
              <p:nvPr/>
            </p:nvGrpSpPr>
            <p:grpSpPr>
              <a:xfrm>
                <a:off x="5112020" y="574231"/>
                <a:ext cx="1774209" cy="1579654"/>
                <a:chOff x="4776716" y="1930456"/>
                <a:chExt cx="1774209" cy="1579654"/>
              </a:xfrm>
            </p:grpSpPr>
            <p:sp>
              <p:nvSpPr>
                <p:cNvPr id="5" name="TextBox 4">
                  <a:extLst>
                    <a:ext uri="{FF2B5EF4-FFF2-40B4-BE49-F238E27FC236}">
                      <a16:creationId xmlns:a16="http://schemas.microsoft.com/office/drawing/2014/main" id="{3B0D1E8B-2BF5-4857-B35A-074EBA90D407}"/>
                    </a:ext>
                  </a:extLst>
                </p:cNvPr>
                <p:cNvSpPr txBox="1"/>
                <p:nvPr/>
              </p:nvSpPr>
              <p:spPr>
                <a:xfrm>
                  <a:off x="4776716" y="1930456"/>
                  <a:ext cx="1774209" cy="307777"/>
                </a:xfrm>
                <a:prstGeom prst="rect">
                  <a:avLst/>
                </a:prstGeom>
                <a:noFill/>
              </p:spPr>
              <p:txBody>
                <a:bodyPr wrap="square" rtlCol="0">
                  <a:spAutoFit/>
                </a:bodyPr>
                <a:lstStyle/>
                <a:p>
                  <a:pPr algn="ctr"/>
                  <a:r>
                    <a:rPr lang="en-US" sz="1400" b="1" dirty="0">
                      <a:latin typeface="Verdana" panose="020B0604030504040204" pitchFamily="34" charset="0"/>
                      <a:ea typeface="Verdana" panose="020B0604030504040204" pitchFamily="34" charset="0"/>
                    </a:rPr>
                    <a:t>Intestines</a:t>
                  </a:r>
                </a:p>
              </p:txBody>
            </p:sp>
            <p:cxnSp>
              <p:nvCxnSpPr>
                <p:cNvPr id="7" name="Straight Connector 6">
                  <a:extLst>
                    <a:ext uri="{FF2B5EF4-FFF2-40B4-BE49-F238E27FC236}">
                      <a16:creationId xmlns:a16="http://schemas.microsoft.com/office/drawing/2014/main" id="{E7B7F8E3-D5C6-4589-AF66-7F179612A63D}"/>
                    </a:ext>
                  </a:extLst>
                </p:cNvPr>
                <p:cNvCxnSpPr/>
                <p:nvPr/>
              </p:nvCxnSpPr>
              <p:spPr>
                <a:xfrm>
                  <a:off x="5424984" y="2316613"/>
                  <a:ext cx="477671" cy="0"/>
                </a:xfrm>
                <a:prstGeom prst="line">
                  <a:avLst/>
                </a:prstGeom>
                <a:ln w="12700">
                  <a:solidFill>
                    <a:srgbClr val="6BA13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881761D-C26D-4406-9893-82C94C58C778}"/>
                    </a:ext>
                  </a:extLst>
                </p:cNvPr>
                <p:cNvSpPr txBox="1"/>
                <p:nvPr/>
              </p:nvSpPr>
              <p:spPr>
                <a:xfrm>
                  <a:off x="4776716" y="3233111"/>
                  <a:ext cx="1774209" cy="276999"/>
                </a:xfrm>
                <a:prstGeom prst="rect">
                  <a:avLst/>
                </a:prstGeom>
                <a:noFill/>
              </p:spPr>
              <p:txBody>
                <a:bodyPr wrap="square" rtlCol="0">
                  <a:spAutoFit/>
                </a:bodyPr>
                <a:lstStyle/>
                <a:p>
                  <a:pPr algn="ctr"/>
                  <a:r>
                    <a:rPr lang="en-US" sz="1200" dirty="0">
                      <a:latin typeface="Verdana" panose="020B0604030504040204" pitchFamily="34" charset="0"/>
                      <a:ea typeface="Verdana" panose="020B0604030504040204" pitchFamily="34" charset="0"/>
                    </a:rPr>
                    <a:t>½ Glass</a:t>
                  </a:r>
                </a:p>
              </p:txBody>
            </p:sp>
            <p:pic>
              <p:nvPicPr>
                <p:cNvPr id="9" name="Picture 8">
                  <a:extLst>
                    <a:ext uri="{FF2B5EF4-FFF2-40B4-BE49-F238E27FC236}">
                      <a16:creationId xmlns:a16="http://schemas.microsoft.com/office/drawing/2014/main" id="{0CA412B5-B669-45F4-8A9E-13851BA06FB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414021" y="2456439"/>
                  <a:ext cx="495458" cy="738345"/>
                </a:xfrm>
                <a:prstGeom prst="rect">
                  <a:avLst/>
                </a:prstGeom>
                <a:effectLst>
                  <a:outerShdw blurRad="50800" dist="38100" dir="2700000" algn="tl" rotWithShape="0">
                    <a:prstClr val="black">
                      <a:alpha val="40000"/>
                    </a:prstClr>
                  </a:outerShdw>
                </a:effectLst>
              </p:spPr>
            </p:pic>
          </p:grpSp>
          <p:grpSp>
            <p:nvGrpSpPr>
              <p:cNvPr id="51" name="Group 50">
                <a:extLst>
                  <a:ext uri="{FF2B5EF4-FFF2-40B4-BE49-F238E27FC236}">
                    <a16:creationId xmlns:a16="http://schemas.microsoft.com/office/drawing/2014/main" id="{9002CCE8-9897-42EE-A8C1-462240B0EC36}"/>
                  </a:ext>
                </a:extLst>
              </p:cNvPr>
              <p:cNvGrpSpPr/>
              <p:nvPr/>
            </p:nvGrpSpPr>
            <p:grpSpPr>
              <a:xfrm>
                <a:off x="6782934" y="574231"/>
                <a:ext cx="1774209" cy="1579654"/>
                <a:chOff x="6700116" y="391830"/>
                <a:chExt cx="1774209" cy="1579654"/>
              </a:xfrm>
            </p:grpSpPr>
            <p:sp>
              <p:nvSpPr>
                <p:cNvPr id="45" name="TextBox 44">
                  <a:extLst>
                    <a:ext uri="{FF2B5EF4-FFF2-40B4-BE49-F238E27FC236}">
                      <a16:creationId xmlns:a16="http://schemas.microsoft.com/office/drawing/2014/main" id="{AE281BEA-40EF-4296-A237-50B819A50663}"/>
                    </a:ext>
                  </a:extLst>
                </p:cNvPr>
                <p:cNvSpPr txBox="1"/>
                <p:nvPr/>
              </p:nvSpPr>
              <p:spPr>
                <a:xfrm>
                  <a:off x="6700116" y="391830"/>
                  <a:ext cx="1774209" cy="307777"/>
                </a:xfrm>
                <a:prstGeom prst="rect">
                  <a:avLst/>
                </a:prstGeom>
                <a:noFill/>
              </p:spPr>
              <p:txBody>
                <a:bodyPr wrap="square" rtlCol="0">
                  <a:spAutoFit/>
                </a:bodyPr>
                <a:lstStyle/>
                <a:p>
                  <a:pPr algn="ctr"/>
                  <a:r>
                    <a:rPr lang="en-US" sz="1400" b="1" dirty="0">
                      <a:latin typeface="Verdana" panose="020B0604030504040204" pitchFamily="34" charset="0"/>
                      <a:ea typeface="Verdana" panose="020B0604030504040204" pitchFamily="34" charset="0"/>
                    </a:rPr>
                    <a:t>Breathing</a:t>
                  </a:r>
                </a:p>
              </p:txBody>
            </p:sp>
            <p:cxnSp>
              <p:nvCxnSpPr>
                <p:cNvPr id="46" name="Straight Connector 45">
                  <a:extLst>
                    <a:ext uri="{FF2B5EF4-FFF2-40B4-BE49-F238E27FC236}">
                      <a16:creationId xmlns:a16="http://schemas.microsoft.com/office/drawing/2014/main" id="{5AF8FC0A-9555-4609-8ED5-308FBADABA66}"/>
                    </a:ext>
                  </a:extLst>
                </p:cNvPr>
                <p:cNvCxnSpPr/>
                <p:nvPr/>
              </p:nvCxnSpPr>
              <p:spPr>
                <a:xfrm>
                  <a:off x="7348384" y="777987"/>
                  <a:ext cx="477671" cy="0"/>
                </a:xfrm>
                <a:prstGeom prst="line">
                  <a:avLst/>
                </a:prstGeom>
                <a:ln w="12700">
                  <a:solidFill>
                    <a:srgbClr val="6BA13C"/>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69D71BEE-F45C-40DB-82CB-42FE20A8256F}"/>
                    </a:ext>
                  </a:extLst>
                </p:cNvPr>
                <p:cNvSpPr txBox="1"/>
                <p:nvPr/>
              </p:nvSpPr>
              <p:spPr>
                <a:xfrm>
                  <a:off x="6700116" y="1694485"/>
                  <a:ext cx="1774209" cy="276999"/>
                </a:xfrm>
                <a:prstGeom prst="rect">
                  <a:avLst/>
                </a:prstGeom>
                <a:noFill/>
              </p:spPr>
              <p:txBody>
                <a:bodyPr wrap="square" rtlCol="0">
                  <a:spAutoFit/>
                </a:bodyPr>
                <a:lstStyle/>
                <a:p>
                  <a:pPr algn="ctr"/>
                  <a:r>
                    <a:rPr lang="en-US" sz="1200" dirty="0">
                      <a:latin typeface="Verdana" panose="020B0604030504040204" pitchFamily="34" charset="0"/>
                      <a:ea typeface="Verdana" panose="020B0604030504040204" pitchFamily="34" charset="0"/>
                    </a:rPr>
                    <a:t>1 </a:t>
                  </a:r>
                  <a:r>
                    <a:rPr lang="en-US" sz="1050" dirty="0">
                      <a:latin typeface="Verdana" panose="020B0604030504040204" pitchFamily="34" charset="0"/>
                      <a:ea typeface="Verdana" panose="020B0604030504040204" pitchFamily="34" charset="0"/>
                    </a:rPr>
                    <a:t>1/3</a:t>
                  </a:r>
                  <a:r>
                    <a:rPr lang="en-US" sz="1200" dirty="0">
                      <a:latin typeface="Verdana" panose="020B0604030504040204" pitchFamily="34" charset="0"/>
                      <a:ea typeface="Verdana" panose="020B0604030504040204" pitchFamily="34" charset="0"/>
                    </a:rPr>
                    <a:t> Glasses</a:t>
                  </a:r>
                </a:p>
              </p:txBody>
            </p:sp>
            <p:pic>
              <p:nvPicPr>
                <p:cNvPr id="48" name="Picture 47">
                  <a:extLst>
                    <a:ext uri="{FF2B5EF4-FFF2-40B4-BE49-F238E27FC236}">
                      <a16:creationId xmlns:a16="http://schemas.microsoft.com/office/drawing/2014/main" id="{66CA1BA6-FB29-43E4-B25D-394BE6B709E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070413" y="917813"/>
                  <a:ext cx="495458" cy="738345"/>
                </a:xfrm>
                <a:prstGeom prst="rect">
                  <a:avLst/>
                </a:prstGeom>
                <a:effectLst>
                  <a:outerShdw blurRad="50800" dist="38100" dir="2700000" algn="tl" rotWithShape="0">
                    <a:prstClr val="black">
                      <a:alpha val="40000"/>
                    </a:prstClr>
                  </a:outerShdw>
                </a:effectLst>
              </p:spPr>
            </p:pic>
            <p:pic>
              <p:nvPicPr>
                <p:cNvPr id="49" name="Picture 48">
                  <a:extLst>
                    <a:ext uri="{FF2B5EF4-FFF2-40B4-BE49-F238E27FC236}">
                      <a16:creationId xmlns:a16="http://schemas.microsoft.com/office/drawing/2014/main" id="{8B937DD3-756A-4D62-B4AA-E2377D69B2E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622791" y="918891"/>
                  <a:ext cx="477672" cy="709757"/>
                </a:xfrm>
                <a:prstGeom prst="rect">
                  <a:avLst/>
                </a:prstGeom>
                <a:effectLst>
                  <a:outerShdw blurRad="50800" dist="38100" dir="2700000" algn="tl" rotWithShape="0">
                    <a:prstClr val="black">
                      <a:alpha val="40000"/>
                    </a:prstClr>
                  </a:outerShdw>
                </a:effectLst>
              </p:spPr>
            </p:pic>
          </p:grpSp>
        </p:grpSp>
        <p:grpSp>
          <p:nvGrpSpPr>
            <p:cNvPr id="87" name="Group 86">
              <a:extLst>
                <a:ext uri="{FF2B5EF4-FFF2-40B4-BE49-F238E27FC236}">
                  <a16:creationId xmlns:a16="http://schemas.microsoft.com/office/drawing/2014/main" id="{0F7C9682-0A42-4775-BBBB-A66C5E9B036A}"/>
                </a:ext>
              </a:extLst>
            </p:cNvPr>
            <p:cNvGrpSpPr/>
            <p:nvPr/>
          </p:nvGrpSpPr>
          <p:grpSpPr>
            <a:xfrm>
              <a:off x="5109949" y="2597249"/>
              <a:ext cx="3482764" cy="1583754"/>
              <a:chOff x="5109949" y="2789753"/>
              <a:chExt cx="3482764" cy="1583754"/>
            </a:xfrm>
          </p:grpSpPr>
          <p:grpSp>
            <p:nvGrpSpPr>
              <p:cNvPr id="66" name="Group 65">
                <a:extLst>
                  <a:ext uri="{FF2B5EF4-FFF2-40B4-BE49-F238E27FC236}">
                    <a16:creationId xmlns:a16="http://schemas.microsoft.com/office/drawing/2014/main" id="{A94B4814-E079-4C7F-9F44-E2D6C29FC204}"/>
                  </a:ext>
                </a:extLst>
              </p:cNvPr>
              <p:cNvGrpSpPr/>
              <p:nvPr/>
            </p:nvGrpSpPr>
            <p:grpSpPr>
              <a:xfrm>
                <a:off x="5109949" y="2793853"/>
                <a:ext cx="1774209" cy="1579654"/>
                <a:chOff x="5109949" y="2505097"/>
                <a:chExt cx="1774209" cy="1579654"/>
              </a:xfrm>
            </p:grpSpPr>
            <p:grpSp>
              <p:nvGrpSpPr>
                <p:cNvPr id="52" name="Group 51">
                  <a:extLst>
                    <a:ext uri="{FF2B5EF4-FFF2-40B4-BE49-F238E27FC236}">
                      <a16:creationId xmlns:a16="http://schemas.microsoft.com/office/drawing/2014/main" id="{2E05DF2A-0446-464A-A9A8-8B914FFD84E9}"/>
                    </a:ext>
                  </a:extLst>
                </p:cNvPr>
                <p:cNvGrpSpPr/>
                <p:nvPr/>
              </p:nvGrpSpPr>
              <p:grpSpPr>
                <a:xfrm>
                  <a:off x="5109949" y="2505097"/>
                  <a:ext cx="1774209" cy="1579654"/>
                  <a:chOff x="6700116" y="391830"/>
                  <a:chExt cx="1774209" cy="1579654"/>
                </a:xfrm>
              </p:grpSpPr>
              <p:sp>
                <p:nvSpPr>
                  <p:cNvPr id="53" name="TextBox 52">
                    <a:extLst>
                      <a:ext uri="{FF2B5EF4-FFF2-40B4-BE49-F238E27FC236}">
                        <a16:creationId xmlns:a16="http://schemas.microsoft.com/office/drawing/2014/main" id="{89C9E25C-7FDA-4EDA-9789-0097099E2715}"/>
                      </a:ext>
                    </a:extLst>
                  </p:cNvPr>
                  <p:cNvSpPr txBox="1"/>
                  <p:nvPr/>
                </p:nvSpPr>
                <p:spPr>
                  <a:xfrm>
                    <a:off x="6700116" y="391830"/>
                    <a:ext cx="1774209" cy="307777"/>
                  </a:xfrm>
                  <a:prstGeom prst="rect">
                    <a:avLst/>
                  </a:prstGeom>
                  <a:noFill/>
                </p:spPr>
                <p:txBody>
                  <a:bodyPr wrap="square" rtlCol="0">
                    <a:spAutoFit/>
                  </a:bodyPr>
                  <a:lstStyle/>
                  <a:p>
                    <a:pPr algn="ctr"/>
                    <a:r>
                      <a:rPr lang="en-US" sz="1400" b="1" dirty="0">
                        <a:latin typeface="Verdana" panose="020B0604030504040204" pitchFamily="34" charset="0"/>
                        <a:ea typeface="Verdana" panose="020B0604030504040204" pitchFamily="34" charset="0"/>
                      </a:rPr>
                      <a:t>Skin</a:t>
                    </a:r>
                  </a:p>
                </p:txBody>
              </p:sp>
              <p:cxnSp>
                <p:nvCxnSpPr>
                  <p:cNvPr id="54" name="Straight Connector 53">
                    <a:extLst>
                      <a:ext uri="{FF2B5EF4-FFF2-40B4-BE49-F238E27FC236}">
                        <a16:creationId xmlns:a16="http://schemas.microsoft.com/office/drawing/2014/main" id="{58A1FF2F-84D7-49BA-B614-7D0D22A54ECA}"/>
                      </a:ext>
                    </a:extLst>
                  </p:cNvPr>
                  <p:cNvCxnSpPr/>
                  <p:nvPr/>
                </p:nvCxnSpPr>
                <p:spPr>
                  <a:xfrm>
                    <a:off x="7348384" y="777987"/>
                    <a:ext cx="477671" cy="0"/>
                  </a:xfrm>
                  <a:prstGeom prst="line">
                    <a:avLst/>
                  </a:prstGeom>
                  <a:ln w="12700">
                    <a:solidFill>
                      <a:srgbClr val="6BA13C"/>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F7F5B44D-03DB-4967-879C-1DCD6ED514A0}"/>
                      </a:ext>
                    </a:extLst>
                  </p:cNvPr>
                  <p:cNvSpPr txBox="1"/>
                  <p:nvPr/>
                </p:nvSpPr>
                <p:spPr>
                  <a:xfrm>
                    <a:off x="6700116" y="1694485"/>
                    <a:ext cx="1774209" cy="276999"/>
                  </a:xfrm>
                  <a:prstGeom prst="rect">
                    <a:avLst/>
                  </a:prstGeom>
                  <a:noFill/>
                </p:spPr>
                <p:txBody>
                  <a:bodyPr wrap="square" rtlCol="0">
                    <a:spAutoFit/>
                  </a:bodyPr>
                  <a:lstStyle/>
                  <a:p>
                    <a:pPr algn="ctr"/>
                    <a:r>
                      <a:rPr lang="en-US" sz="1200" dirty="0">
                        <a:latin typeface="Verdana" panose="020B0604030504040204" pitchFamily="34" charset="0"/>
                        <a:ea typeface="Verdana" panose="020B0604030504040204" pitchFamily="34" charset="0"/>
                      </a:rPr>
                      <a:t>2 Glasses</a:t>
                    </a:r>
                  </a:p>
                </p:txBody>
              </p:sp>
              <p:pic>
                <p:nvPicPr>
                  <p:cNvPr id="56" name="Picture 55">
                    <a:extLst>
                      <a:ext uri="{FF2B5EF4-FFF2-40B4-BE49-F238E27FC236}">
                        <a16:creationId xmlns:a16="http://schemas.microsoft.com/office/drawing/2014/main" id="{BB229FBF-4239-49B9-A680-175DDB7AF06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070413" y="871483"/>
                    <a:ext cx="552378" cy="804572"/>
                  </a:xfrm>
                  <a:prstGeom prst="rect">
                    <a:avLst/>
                  </a:prstGeom>
                  <a:effectLst>
                    <a:outerShdw blurRad="50800" dist="38100" dir="2700000" algn="tl" rotWithShape="0">
                      <a:prstClr val="black">
                        <a:alpha val="40000"/>
                      </a:prstClr>
                    </a:outerShdw>
                  </a:effectLst>
                </p:spPr>
              </p:pic>
            </p:grpSp>
            <p:pic>
              <p:nvPicPr>
                <p:cNvPr id="65" name="Picture 64">
                  <a:extLst>
                    <a:ext uri="{FF2B5EF4-FFF2-40B4-BE49-F238E27FC236}">
                      <a16:creationId xmlns:a16="http://schemas.microsoft.com/office/drawing/2014/main" id="{998C220F-1997-4387-92C4-87DED842414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032624" y="2993965"/>
                  <a:ext cx="552378" cy="804572"/>
                </a:xfrm>
                <a:prstGeom prst="rect">
                  <a:avLst/>
                </a:prstGeom>
                <a:effectLst>
                  <a:outerShdw blurRad="50800" dist="38100" dir="2700000" algn="tl" rotWithShape="0">
                    <a:prstClr val="black">
                      <a:alpha val="40000"/>
                    </a:prstClr>
                  </a:outerShdw>
                </a:effectLst>
              </p:spPr>
            </p:pic>
          </p:grpSp>
          <p:grpSp>
            <p:nvGrpSpPr>
              <p:cNvPr id="67" name="Group 66">
                <a:extLst>
                  <a:ext uri="{FF2B5EF4-FFF2-40B4-BE49-F238E27FC236}">
                    <a16:creationId xmlns:a16="http://schemas.microsoft.com/office/drawing/2014/main" id="{7FE79022-C4A3-4F2B-B579-80CFDB1EA1C9}"/>
                  </a:ext>
                </a:extLst>
              </p:cNvPr>
              <p:cNvGrpSpPr/>
              <p:nvPr/>
            </p:nvGrpSpPr>
            <p:grpSpPr>
              <a:xfrm>
                <a:off x="6818504" y="2789753"/>
                <a:ext cx="1774209" cy="1579654"/>
                <a:chOff x="5109949" y="2505097"/>
                <a:chExt cx="1774209" cy="1579654"/>
              </a:xfrm>
            </p:grpSpPr>
            <p:grpSp>
              <p:nvGrpSpPr>
                <p:cNvPr id="68" name="Group 67">
                  <a:extLst>
                    <a:ext uri="{FF2B5EF4-FFF2-40B4-BE49-F238E27FC236}">
                      <a16:creationId xmlns:a16="http://schemas.microsoft.com/office/drawing/2014/main" id="{6D3C99A2-4E87-467C-80C7-F7DB29548974}"/>
                    </a:ext>
                  </a:extLst>
                </p:cNvPr>
                <p:cNvGrpSpPr/>
                <p:nvPr/>
              </p:nvGrpSpPr>
              <p:grpSpPr>
                <a:xfrm>
                  <a:off x="5109949" y="2505097"/>
                  <a:ext cx="1774209" cy="1579654"/>
                  <a:chOff x="6700116" y="391830"/>
                  <a:chExt cx="1774209" cy="1579654"/>
                </a:xfrm>
              </p:grpSpPr>
              <p:sp>
                <p:nvSpPr>
                  <p:cNvPr id="70" name="TextBox 69">
                    <a:extLst>
                      <a:ext uri="{FF2B5EF4-FFF2-40B4-BE49-F238E27FC236}">
                        <a16:creationId xmlns:a16="http://schemas.microsoft.com/office/drawing/2014/main" id="{98B58365-860E-47C5-9E08-04CD7FE18490}"/>
                      </a:ext>
                    </a:extLst>
                  </p:cNvPr>
                  <p:cNvSpPr txBox="1"/>
                  <p:nvPr/>
                </p:nvSpPr>
                <p:spPr>
                  <a:xfrm>
                    <a:off x="6700116" y="391830"/>
                    <a:ext cx="1774209" cy="307777"/>
                  </a:xfrm>
                  <a:prstGeom prst="rect">
                    <a:avLst/>
                  </a:prstGeom>
                  <a:noFill/>
                </p:spPr>
                <p:txBody>
                  <a:bodyPr wrap="square" rtlCol="0">
                    <a:spAutoFit/>
                  </a:bodyPr>
                  <a:lstStyle/>
                  <a:p>
                    <a:pPr algn="ctr"/>
                    <a:r>
                      <a:rPr lang="en-US" sz="1400" b="1" dirty="0">
                        <a:latin typeface="Verdana" panose="020B0604030504040204" pitchFamily="34" charset="0"/>
                        <a:ea typeface="Verdana" panose="020B0604030504040204" pitchFamily="34" charset="0"/>
                      </a:rPr>
                      <a:t>Lungs</a:t>
                    </a:r>
                  </a:p>
                </p:txBody>
              </p:sp>
              <p:cxnSp>
                <p:nvCxnSpPr>
                  <p:cNvPr id="71" name="Straight Connector 70">
                    <a:extLst>
                      <a:ext uri="{FF2B5EF4-FFF2-40B4-BE49-F238E27FC236}">
                        <a16:creationId xmlns:a16="http://schemas.microsoft.com/office/drawing/2014/main" id="{669750B6-F73D-4E3E-878B-F6A150BD4E11}"/>
                      </a:ext>
                    </a:extLst>
                  </p:cNvPr>
                  <p:cNvCxnSpPr/>
                  <p:nvPr/>
                </p:nvCxnSpPr>
                <p:spPr>
                  <a:xfrm>
                    <a:off x="7348384" y="777987"/>
                    <a:ext cx="477671" cy="0"/>
                  </a:xfrm>
                  <a:prstGeom prst="line">
                    <a:avLst/>
                  </a:prstGeom>
                  <a:ln w="12700">
                    <a:solidFill>
                      <a:srgbClr val="6BA13C"/>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FFE4B785-AC21-4922-9182-619EC6502592}"/>
                      </a:ext>
                    </a:extLst>
                  </p:cNvPr>
                  <p:cNvSpPr txBox="1"/>
                  <p:nvPr/>
                </p:nvSpPr>
                <p:spPr>
                  <a:xfrm>
                    <a:off x="6700116" y="1694485"/>
                    <a:ext cx="1774209" cy="276999"/>
                  </a:xfrm>
                  <a:prstGeom prst="rect">
                    <a:avLst/>
                  </a:prstGeom>
                  <a:noFill/>
                </p:spPr>
                <p:txBody>
                  <a:bodyPr wrap="square" rtlCol="0">
                    <a:spAutoFit/>
                  </a:bodyPr>
                  <a:lstStyle/>
                  <a:p>
                    <a:pPr algn="ctr"/>
                    <a:r>
                      <a:rPr lang="en-US" sz="1200" dirty="0">
                        <a:latin typeface="Verdana" panose="020B0604030504040204" pitchFamily="34" charset="0"/>
                        <a:ea typeface="Verdana" panose="020B0604030504040204" pitchFamily="34" charset="0"/>
                      </a:rPr>
                      <a:t>2 Glasses</a:t>
                    </a:r>
                  </a:p>
                </p:txBody>
              </p:sp>
              <p:pic>
                <p:nvPicPr>
                  <p:cNvPr id="73" name="Picture 72">
                    <a:extLst>
                      <a:ext uri="{FF2B5EF4-FFF2-40B4-BE49-F238E27FC236}">
                        <a16:creationId xmlns:a16="http://schemas.microsoft.com/office/drawing/2014/main" id="{11C1D85D-8B0D-4961-81F8-832730D9F08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070413" y="871483"/>
                    <a:ext cx="552378" cy="804572"/>
                  </a:xfrm>
                  <a:prstGeom prst="rect">
                    <a:avLst/>
                  </a:prstGeom>
                  <a:effectLst>
                    <a:outerShdw blurRad="50800" dist="38100" dir="2700000" algn="tl" rotWithShape="0">
                      <a:prstClr val="black">
                        <a:alpha val="40000"/>
                      </a:prstClr>
                    </a:outerShdw>
                  </a:effectLst>
                </p:spPr>
              </p:pic>
            </p:grpSp>
            <p:pic>
              <p:nvPicPr>
                <p:cNvPr id="69" name="Picture 68">
                  <a:extLst>
                    <a:ext uri="{FF2B5EF4-FFF2-40B4-BE49-F238E27FC236}">
                      <a16:creationId xmlns:a16="http://schemas.microsoft.com/office/drawing/2014/main" id="{00CFB5B7-0257-4097-969E-0C21B8DAE4A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032624" y="2993965"/>
                  <a:ext cx="552378" cy="804572"/>
                </a:xfrm>
                <a:prstGeom prst="rect">
                  <a:avLst/>
                </a:prstGeom>
                <a:effectLst>
                  <a:outerShdw blurRad="50800" dist="38100" dir="2700000" algn="tl" rotWithShape="0">
                    <a:prstClr val="black">
                      <a:alpha val="40000"/>
                    </a:prstClr>
                  </a:outerShdw>
                </a:effectLst>
              </p:spPr>
            </p:pic>
          </p:grpSp>
        </p:grpSp>
        <p:grpSp>
          <p:nvGrpSpPr>
            <p:cNvPr id="83" name="Group 82">
              <a:extLst>
                <a:ext uri="{FF2B5EF4-FFF2-40B4-BE49-F238E27FC236}">
                  <a16:creationId xmlns:a16="http://schemas.microsoft.com/office/drawing/2014/main" id="{59AC8FAC-41C2-4606-BECC-ABE0AB0B4A5A}"/>
                </a:ext>
              </a:extLst>
            </p:cNvPr>
            <p:cNvGrpSpPr/>
            <p:nvPr/>
          </p:nvGrpSpPr>
          <p:grpSpPr>
            <a:xfrm>
              <a:off x="5582410" y="4331511"/>
              <a:ext cx="2486317" cy="1579654"/>
              <a:chOff x="5582410" y="4427763"/>
              <a:chExt cx="2486317" cy="1579654"/>
            </a:xfrm>
          </p:grpSpPr>
          <p:sp>
            <p:nvSpPr>
              <p:cNvPr id="75" name="TextBox 74">
                <a:extLst>
                  <a:ext uri="{FF2B5EF4-FFF2-40B4-BE49-F238E27FC236}">
                    <a16:creationId xmlns:a16="http://schemas.microsoft.com/office/drawing/2014/main" id="{3AA9CEF5-F460-438F-948D-7BAEF4E49012}"/>
                  </a:ext>
                </a:extLst>
              </p:cNvPr>
              <p:cNvSpPr txBox="1"/>
              <p:nvPr/>
            </p:nvSpPr>
            <p:spPr>
              <a:xfrm>
                <a:off x="5966970" y="4427763"/>
                <a:ext cx="1774209" cy="307777"/>
              </a:xfrm>
              <a:prstGeom prst="rect">
                <a:avLst/>
              </a:prstGeom>
              <a:noFill/>
            </p:spPr>
            <p:txBody>
              <a:bodyPr wrap="square" rtlCol="0">
                <a:spAutoFit/>
              </a:bodyPr>
              <a:lstStyle/>
              <a:p>
                <a:pPr algn="ctr"/>
                <a:r>
                  <a:rPr lang="en-US" sz="1400" b="1" dirty="0">
                    <a:latin typeface="Verdana" panose="020B0604030504040204" pitchFamily="34" charset="0"/>
                    <a:ea typeface="Verdana" panose="020B0604030504040204" pitchFamily="34" charset="0"/>
                  </a:rPr>
                  <a:t>Kidneys</a:t>
                </a:r>
              </a:p>
            </p:txBody>
          </p:sp>
          <p:cxnSp>
            <p:nvCxnSpPr>
              <p:cNvPr id="76" name="Straight Connector 75">
                <a:extLst>
                  <a:ext uri="{FF2B5EF4-FFF2-40B4-BE49-F238E27FC236}">
                    <a16:creationId xmlns:a16="http://schemas.microsoft.com/office/drawing/2014/main" id="{02430B9B-1D0C-4403-925D-58190910CFA0}"/>
                  </a:ext>
                </a:extLst>
              </p:cNvPr>
              <p:cNvCxnSpPr/>
              <p:nvPr/>
            </p:nvCxnSpPr>
            <p:spPr>
              <a:xfrm>
                <a:off x="6615238" y="4813920"/>
                <a:ext cx="477671" cy="0"/>
              </a:xfrm>
              <a:prstGeom prst="line">
                <a:avLst/>
              </a:prstGeom>
              <a:ln w="12700">
                <a:solidFill>
                  <a:srgbClr val="6BA13C"/>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DEAADCD4-CF45-44BE-B3E3-5BC6365C8105}"/>
                  </a:ext>
                </a:extLst>
              </p:cNvPr>
              <p:cNvSpPr txBox="1"/>
              <p:nvPr/>
            </p:nvSpPr>
            <p:spPr>
              <a:xfrm>
                <a:off x="5966970" y="5730418"/>
                <a:ext cx="1774209" cy="276999"/>
              </a:xfrm>
              <a:prstGeom prst="rect">
                <a:avLst/>
              </a:prstGeom>
              <a:noFill/>
            </p:spPr>
            <p:txBody>
              <a:bodyPr wrap="square" rtlCol="0">
                <a:spAutoFit/>
              </a:bodyPr>
              <a:lstStyle/>
              <a:p>
                <a:pPr algn="ctr"/>
                <a:r>
                  <a:rPr lang="en-US" sz="1200" dirty="0">
                    <a:latin typeface="Verdana" panose="020B0604030504040204" pitchFamily="34" charset="0"/>
                    <a:ea typeface="Verdana" panose="020B0604030504040204" pitchFamily="34" charset="0"/>
                  </a:rPr>
                  <a:t>5 ½ Glasses</a:t>
                </a:r>
              </a:p>
            </p:txBody>
          </p:sp>
          <p:pic>
            <p:nvPicPr>
              <p:cNvPr id="78" name="Picture 77">
                <a:extLst>
                  <a:ext uri="{FF2B5EF4-FFF2-40B4-BE49-F238E27FC236}">
                    <a16:creationId xmlns:a16="http://schemas.microsoft.com/office/drawing/2014/main" id="{AAF256F2-049A-46FB-A8AA-7C6F31A74FF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573269" y="4953746"/>
                <a:ext cx="495458" cy="738345"/>
              </a:xfrm>
              <a:prstGeom prst="rect">
                <a:avLst/>
              </a:prstGeom>
              <a:effectLst>
                <a:outerShdw blurRad="50800" dist="38100" dir="2700000" algn="tl" rotWithShape="0">
                  <a:prstClr val="black">
                    <a:alpha val="40000"/>
                  </a:prstClr>
                </a:outerShdw>
              </a:effectLst>
            </p:spPr>
          </p:pic>
          <p:pic>
            <p:nvPicPr>
              <p:cNvPr id="79" name="Picture 78">
                <a:extLst>
                  <a:ext uri="{FF2B5EF4-FFF2-40B4-BE49-F238E27FC236}">
                    <a16:creationId xmlns:a16="http://schemas.microsoft.com/office/drawing/2014/main" id="{A3F94E80-25A2-499F-99C6-28ED337C3B6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042996" y="4906683"/>
                <a:ext cx="552378" cy="804572"/>
              </a:xfrm>
              <a:prstGeom prst="rect">
                <a:avLst/>
              </a:prstGeom>
              <a:effectLst>
                <a:outerShdw blurRad="50800" dist="38100" dir="2700000" algn="tl" rotWithShape="0">
                  <a:prstClr val="black">
                    <a:alpha val="40000"/>
                  </a:prstClr>
                </a:outerShdw>
              </a:effectLst>
            </p:spPr>
          </p:pic>
          <p:pic>
            <p:nvPicPr>
              <p:cNvPr id="80" name="Picture 79">
                <a:extLst>
                  <a:ext uri="{FF2B5EF4-FFF2-40B4-BE49-F238E27FC236}">
                    <a16:creationId xmlns:a16="http://schemas.microsoft.com/office/drawing/2014/main" id="{E9E39CAD-81B6-4171-9723-6B9CE4820E4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549127" y="4906683"/>
                <a:ext cx="552378" cy="804572"/>
              </a:xfrm>
              <a:prstGeom prst="rect">
                <a:avLst/>
              </a:prstGeom>
              <a:effectLst>
                <a:outerShdw blurRad="50800" dist="38100" dir="2700000" algn="tl" rotWithShape="0">
                  <a:prstClr val="black">
                    <a:alpha val="40000"/>
                  </a:prstClr>
                </a:outerShdw>
              </a:effectLst>
            </p:spPr>
          </p:pic>
          <p:pic>
            <p:nvPicPr>
              <p:cNvPr id="81" name="Picture 80">
                <a:extLst>
                  <a:ext uri="{FF2B5EF4-FFF2-40B4-BE49-F238E27FC236}">
                    <a16:creationId xmlns:a16="http://schemas.microsoft.com/office/drawing/2014/main" id="{3DB4E96C-CAF2-495E-9E27-802C725A265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076279" y="4906683"/>
                <a:ext cx="552378" cy="804572"/>
              </a:xfrm>
              <a:prstGeom prst="rect">
                <a:avLst/>
              </a:prstGeom>
              <a:effectLst>
                <a:outerShdw blurRad="50800" dist="38100" dir="2700000" algn="tl" rotWithShape="0">
                  <a:prstClr val="black">
                    <a:alpha val="40000"/>
                  </a:prstClr>
                </a:outerShdw>
              </a:effectLst>
            </p:spPr>
          </p:pic>
          <p:pic>
            <p:nvPicPr>
              <p:cNvPr id="82" name="Picture 81">
                <a:extLst>
                  <a:ext uri="{FF2B5EF4-FFF2-40B4-BE49-F238E27FC236}">
                    <a16:creationId xmlns:a16="http://schemas.microsoft.com/office/drawing/2014/main" id="{6451B253-8B47-45E0-867A-FDF71DBCC35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582410" y="4906683"/>
                <a:ext cx="552378" cy="804572"/>
              </a:xfrm>
              <a:prstGeom prst="rect">
                <a:avLst/>
              </a:prstGeom>
              <a:effectLst>
                <a:outerShdw blurRad="50800" dist="38100" dir="2700000" algn="tl" rotWithShape="0">
                  <a:prstClr val="black">
                    <a:alpha val="40000"/>
                  </a:prstClr>
                </a:outerShdw>
              </a:effectLst>
            </p:spPr>
          </p:pic>
        </p:grpSp>
      </p:grpSp>
    </p:spTree>
    <p:extLst>
      <p:ext uri="{BB962C8B-B14F-4D97-AF65-F5344CB8AC3E}">
        <p14:creationId xmlns:p14="http://schemas.microsoft.com/office/powerpoint/2010/main" val="1539434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group of people sitting at a table using a computer&#10;&#10;Description automatically generated">
            <a:extLst>
              <a:ext uri="{FF2B5EF4-FFF2-40B4-BE49-F238E27FC236}">
                <a16:creationId xmlns:a16="http://schemas.microsoft.com/office/drawing/2014/main" id="{457D558F-5C0D-428C-B470-C43C9ACBABB6}"/>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4572000" y="-3"/>
            <a:ext cx="4572000" cy="6356350"/>
          </a:xfrm>
        </p:spPr>
      </p:pic>
      <p:sp>
        <p:nvSpPr>
          <p:cNvPr id="3" name="TextBox 2">
            <a:extLst>
              <a:ext uri="{FF2B5EF4-FFF2-40B4-BE49-F238E27FC236}">
                <a16:creationId xmlns:a16="http://schemas.microsoft.com/office/drawing/2014/main" id="{D87750E2-F5F0-4644-BD6D-4DD1B2FE12AF}"/>
              </a:ext>
            </a:extLst>
          </p:cNvPr>
          <p:cNvSpPr txBox="1"/>
          <p:nvPr/>
        </p:nvSpPr>
        <p:spPr>
          <a:xfrm>
            <a:off x="789915" y="864013"/>
            <a:ext cx="3058186" cy="5078313"/>
          </a:xfrm>
          <a:prstGeom prst="rect">
            <a:avLst/>
          </a:prstGeom>
          <a:noFill/>
        </p:spPr>
        <p:txBody>
          <a:bodyPr wrap="square" rtlCol="0">
            <a:spAutoFit/>
          </a:bodyPr>
          <a:lstStyle/>
          <a:p>
            <a:pPr algn="ctr"/>
            <a:r>
              <a:rPr lang="en-US" sz="2700" b="1" dirty="0">
                <a:solidFill>
                  <a:srgbClr val="6BA13C"/>
                </a:solidFill>
                <a:latin typeface="Verdana" panose="020B0604030504040204" pitchFamily="34" charset="0"/>
                <a:ea typeface="Verdana" panose="020B0604030504040204" pitchFamily="34" charset="0"/>
              </a:rPr>
              <a:t>What Is Your Source of Stress and Anxiety?</a:t>
            </a:r>
          </a:p>
          <a:p>
            <a:pPr marL="285750" indent="-285750">
              <a:buFont typeface="Arial" panose="020B0604020202020204" pitchFamily="34" charset="0"/>
              <a:buChar char="•"/>
            </a:pPr>
            <a:endParaRPr 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Divorce</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Job Loss</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Financial Issues</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IRS</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Noisy Neighbors</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Sugar</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Alcohol</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Lack of Sleep</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Coffee</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Health Concerns</a:t>
            </a:r>
          </a:p>
          <a:p>
            <a:endParaRPr lang="en-US" dirty="0">
              <a:solidFill>
                <a:srgbClr val="6BA13C"/>
              </a:solidFill>
            </a:endParaRPr>
          </a:p>
        </p:txBody>
      </p:sp>
    </p:spTree>
    <p:extLst>
      <p:ext uri="{BB962C8B-B14F-4D97-AF65-F5344CB8AC3E}">
        <p14:creationId xmlns:p14="http://schemas.microsoft.com/office/powerpoint/2010/main" val="2526374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meter&#10;&#10;Description automatically generated">
            <a:extLst>
              <a:ext uri="{FF2B5EF4-FFF2-40B4-BE49-F238E27FC236}">
                <a16:creationId xmlns:a16="http://schemas.microsoft.com/office/drawing/2014/main" id="{E434768D-12B4-4396-BBE8-4D239CABFB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5230" y="2373128"/>
            <a:ext cx="8113539" cy="2111743"/>
          </a:xfrm>
          <a:prstGeom prst="rect">
            <a:avLst/>
          </a:prstGeom>
        </p:spPr>
      </p:pic>
      <p:sp>
        <p:nvSpPr>
          <p:cNvPr id="5" name="TextBox 4">
            <a:extLst>
              <a:ext uri="{FF2B5EF4-FFF2-40B4-BE49-F238E27FC236}">
                <a16:creationId xmlns:a16="http://schemas.microsoft.com/office/drawing/2014/main" id="{9323D5AF-6AE2-41FE-B533-5B43CE360431}"/>
              </a:ext>
            </a:extLst>
          </p:cNvPr>
          <p:cNvSpPr txBox="1"/>
          <p:nvPr/>
        </p:nvSpPr>
        <p:spPr>
          <a:xfrm>
            <a:off x="425450" y="4530607"/>
            <a:ext cx="1441450" cy="307777"/>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rPr>
              <a:t>Eat breakfast.</a:t>
            </a:r>
          </a:p>
        </p:txBody>
      </p:sp>
      <p:sp>
        <p:nvSpPr>
          <p:cNvPr id="6" name="TextBox 5">
            <a:extLst>
              <a:ext uri="{FF2B5EF4-FFF2-40B4-BE49-F238E27FC236}">
                <a16:creationId xmlns:a16="http://schemas.microsoft.com/office/drawing/2014/main" id="{FDCF9B60-F274-4737-9BA4-E6C6D9F126EA}"/>
              </a:ext>
            </a:extLst>
          </p:cNvPr>
          <p:cNvSpPr txBox="1"/>
          <p:nvPr/>
        </p:nvSpPr>
        <p:spPr>
          <a:xfrm>
            <a:off x="1828800" y="4120506"/>
            <a:ext cx="1765300" cy="1169551"/>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rPr>
              <a:t>Reduce or eliminate </a:t>
            </a:r>
          </a:p>
          <a:p>
            <a:r>
              <a:rPr lang="en-US" sz="1400" dirty="0">
                <a:latin typeface="Verdana" panose="020B0604030504040204" pitchFamily="34" charset="0"/>
                <a:ea typeface="Verdana" panose="020B0604030504040204" pitchFamily="34" charset="0"/>
              </a:rPr>
              <a:t>sugary artificial sweeteners and processed carbs.</a:t>
            </a:r>
          </a:p>
        </p:txBody>
      </p:sp>
      <p:sp>
        <p:nvSpPr>
          <p:cNvPr id="7" name="TextBox 6">
            <a:extLst>
              <a:ext uri="{FF2B5EF4-FFF2-40B4-BE49-F238E27FC236}">
                <a16:creationId xmlns:a16="http://schemas.microsoft.com/office/drawing/2014/main" id="{95243556-E191-4554-BC36-97EEC799E7E5}"/>
              </a:ext>
            </a:extLst>
          </p:cNvPr>
          <p:cNvSpPr txBox="1"/>
          <p:nvPr/>
        </p:nvSpPr>
        <p:spPr>
          <a:xfrm>
            <a:off x="3186820" y="3756013"/>
            <a:ext cx="1765300" cy="523220"/>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rPr>
              <a:t>Cut back on caffeine.</a:t>
            </a:r>
          </a:p>
        </p:txBody>
      </p:sp>
      <p:sp>
        <p:nvSpPr>
          <p:cNvPr id="8" name="TextBox 7">
            <a:extLst>
              <a:ext uri="{FF2B5EF4-FFF2-40B4-BE49-F238E27FC236}">
                <a16:creationId xmlns:a16="http://schemas.microsoft.com/office/drawing/2014/main" id="{36383AFF-8A89-4965-8E39-3CD3A6B5FBF3}"/>
              </a:ext>
            </a:extLst>
          </p:cNvPr>
          <p:cNvSpPr txBox="1"/>
          <p:nvPr/>
        </p:nvSpPr>
        <p:spPr>
          <a:xfrm>
            <a:off x="4559299" y="3378815"/>
            <a:ext cx="1358901" cy="738664"/>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rPr>
              <a:t>Feed your </a:t>
            </a:r>
          </a:p>
          <a:p>
            <a:r>
              <a:rPr lang="en-US" sz="1400" dirty="0">
                <a:latin typeface="Verdana" panose="020B0604030504040204" pitchFamily="34" charset="0"/>
                <a:ea typeface="Verdana" panose="020B0604030504040204" pitchFamily="34" charset="0"/>
              </a:rPr>
              <a:t>brain healthy fats.</a:t>
            </a:r>
          </a:p>
        </p:txBody>
      </p:sp>
      <p:sp>
        <p:nvSpPr>
          <p:cNvPr id="9" name="TextBox 8">
            <a:extLst>
              <a:ext uri="{FF2B5EF4-FFF2-40B4-BE49-F238E27FC236}">
                <a16:creationId xmlns:a16="http://schemas.microsoft.com/office/drawing/2014/main" id="{B0CD0CC0-6897-4CF9-87B7-48ACF137C70C}"/>
              </a:ext>
            </a:extLst>
          </p:cNvPr>
          <p:cNvSpPr txBox="1"/>
          <p:nvPr/>
        </p:nvSpPr>
        <p:spPr>
          <a:xfrm>
            <a:off x="5933632" y="3023984"/>
            <a:ext cx="1358901" cy="523220"/>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rPr>
              <a:t>Eat every</a:t>
            </a:r>
          </a:p>
          <a:p>
            <a:r>
              <a:rPr lang="en-US" sz="1400" dirty="0">
                <a:latin typeface="Verdana" panose="020B0604030504040204" pitchFamily="34" charset="0"/>
                <a:ea typeface="Verdana" panose="020B0604030504040204" pitchFamily="34" charset="0"/>
              </a:rPr>
              <a:t>2-3 hours.</a:t>
            </a:r>
          </a:p>
        </p:txBody>
      </p:sp>
      <p:sp>
        <p:nvSpPr>
          <p:cNvPr id="10" name="TextBox 9">
            <a:extLst>
              <a:ext uri="{FF2B5EF4-FFF2-40B4-BE49-F238E27FC236}">
                <a16:creationId xmlns:a16="http://schemas.microsoft.com/office/drawing/2014/main" id="{6EBBFAD9-6BAB-4B53-8A09-C27906651CE0}"/>
              </a:ext>
            </a:extLst>
          </p:cNvPr>
          <p:cNvSpPr txBox="1"/>
          <p:nvPr/>
        </p:nvSpPr>
        <p:spPr>
          <a:xfrm>
            <a:off x="7307965" y="2653507"/>
            <a:ext cx="1358901" cy="738664"/>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rPr>
              <a:t>Sleep 7½-8 hours each night. </a:t>
            </a:r>
          </a:p>
        </p:txBody>
      </p:sp>
      <p:grpSp>
        <p:nvGrpSpPr>
          <p:cNvPr id="11" name="Group 10">
            <a:extLst>
              <a:ext uri="{FF2B5EF4-FFF2-40B4-BE49-F238E27FC236}">
                <a16:creationId xmlns:a16="http://schemas.microsoft.com/office/drawing/2014/main" id="{093B56D6-BB8E-42A6-8A20-963DEAFB298E}"/>
              </a:ext>
            </a:extLst>
          </p:cNvPr>
          <p:cNvGrpSpPr/>
          <p:nvPr/>
        </p:nvGrpSpPr>
        <p:grpSpPr>
          <a:xfrm>
            <a:off x="476443" y="538901"/>
            <a:ext cx="8191113" cy="758760"/>
            <a:chOff x="854413" y="296312"/>
            <a:chExt cx="7435174" cy="758760"/>
          </a:xfrm>
        </p:grpSpPr>
        <p:sp>
          <p:nvSpPr>
            <p:cNvPr id="12" name="TextBox 11">
              <a:extLst>
                <a:ext uri="{FF2B5EF4-FFF2-40B4-BE49-F238E27FC236}">
                  <a16:creationId xmlns:a16="http://schemas.microsoft.com/office/drawing/2014/main" id="{E263F80D-9893-481A-9B82-321CDDC4467D}"/>
                </a:ext>
              </a:extLst>
            </p:cNvPr>
            <p:cNvSpPr txBox="1"/>
            <p:nvPr/>
          </p:nvSpPr>
          <p:spPr>
            <a:xfrm>
              <a:off x="854413" y="296312"/>
              <a:ext cx="7435174" cy="507831"/>
            </a:xfrm>
            <a:prstGeom prst="rect">
              <a:avLst/>
            </a:prstGeom>
            <a:noFill/>
          </p:spPr>
          <p:txBody>
            <a:bodyPr wrap="square" rtlCol="0">
              <a:spAutoFit/>
            </a:bodyPr>
            <a:lstStyle/>
            <a:p>
              <a:pPr algn="ctr"/>
              <a:r>
                <a:rPr lang="en-US" sz="2700" b="1" dirty="0">
                  <a:solidFill>
                    <a:srgbClr val="447485"/>
                  </a:solidFill>
                  <a:latin typeface="Verdana" panose="020B0604030504040204" pitchFamily="34" charset="0"/>
                  <a:ea typeface="Verdana" panose="020B0604030504040204" pitchFamily="34" charset="0"/>
                </a:rPr>
                <a:t>What Step Are You On?</a:t>
              </a:r>
            </a:p>
          </p:txBody>
        </p:sp>
        <p:cxnSp>
          <p:nvCxnSpPr>
            <p:cNvPr id="13" name="Straight Connector 12">
              <a:extLst>
                <a:ext uri="{FF2B5EF4-FFF2-40B4-BE49-F238E27FC236}">
                  <a16:creationId xmlns:a16="http://schemas.microsoft.com/office/drawing/2014/main" id="{D335D601-5A8A-4CDD-9ACA-423077459181}"/>
                </a:ext>
              </a:extLst>
            </p:cNvPr>
            <p:cNvCxnSpPr/>
            <p:nvPr/>
          </p:nvCxnSpPr>
          <p:spPr>
            <a:xfrm>
              <a:off x="3584126" y="1055072"/>
              <a:ext cx="1975748" cy="0"/>
            </a:xfrm>
            <a:prstGeom prst="line">
              <a:avLst/>
            </a:prstGeom>
            <a:ln w="19050">
              <a:solidFill>
                <a:srgbClr val="6BA13C"/>
              </a:solidFill>
            </a:ln>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6DCB1B4A-C66B-495E-8211-B54A46E243D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15230" y="3325516"/>
            <a:ext cx="552072" cy="552072"/>
          </a:xfrm>
          <a:prstGeom prst="rect">
            <a:avLst/>
          </a:prstGeom>
        </p:spPr>
      </p:pic>
      <p:sp>
        <p:nvSpPr>
          <p:cNvPr id="16" name="TextBox 15">
            <a:extLst>
              <a:ext uri="{FF2B5EF4-FFF2-40B4-BE49-F238E27FC236}">
                <a16:creationId xmlns:a16="http://schemas.microsoft.com/office/drawing/2014/main" id="{560E6B76-B525-4BAC-B10F-33C45C7F31AF}"/>
              </a:ext>
            </a:extLst>
          </p:cNvPr>
          <p:cNvSpPr txBox="1"/>
          <p:nvPr/>
        </p:nvSpPr>
        <p:spPr>
          <a:xfrm>
            <a:off x="425450" y="3890605"/>
            <a:ext cx="1034203" cy="338554"/>
          </a:xfrm>
          <a:prstGeom prst="rect">
            <a:avLst/>
          </a:prstGeom>
          <a:noFill/>
        </p:spPr>
        <p:txBody>
          <a:bodyPr wrap="square" rtlCol="0">
            <a:spAutoFit/>
          </a:bodyPr>
          <a:lstStyle/>
          <a:p>
            <a:r>
              <a:rPr lang="en-US" sz="1600" b="1" dirty="0">
                <a:latin typeface="Verdana" panose="020B0604030504040204" pitchFamily="34" charset="0"/>
                <a:ea typeface="Verdana" panose="020B0604030504040204" pitchFamily="34" charset="0"/>
              </a:rPr>
              <a:t>STEP 1</a:t>
            </a:r>
          </a:p>
        </p:txBody>
      </p:sp>
      <p:sp>
        <p:nvSpPr>
          <p:cNvPr id="17" name="TextBox 16">
            <a:extLst>
              <a:ext uri="{FF2B5EF4-FFF2-40B4-BE49-F238E27FC236}">
                <a16:creationId xmlns:a16="http://schemas.microsoft.com/office/drawing/2014/main" id="{9C122478-412B-499F-A12D-FAD23CA239DB}"/>
              </a:ext>
            </a:extLst>
          </p:cNvPr>
          <p:cNvSpPr txBox="1"/>
          <p:nvPr/>
        </p:nvSpPr>
        <p:spPr>
          <a:xfrm>
            <a:off x="1815816" y="3518608"/>
            <a:ext cx="1034203" cy="338554"/>
          </a:xfrm>
          <a:prstGeom prst="rect">
            <a:avLst/>
          </a:prstGeom>
          <a:noFill/>
        </p:spPr>
        <p:txBody>
          <a:bodyPr wrap="square" rtlCol="0">
            <a:spAutoFit/>
          </a:bodyPr>
          <a:lstStyle/>
          <a:p>
            <a:r>
              <a:rPr lang="en-US" sz="1600" b="1" dirty="0">
                <a:latin typeface="Verdana" panose="020B0604030504040204" pitchFamily="34" charset="0"/>
                <a:ea typeface="Verdana" panose="020B0604030504040204" pitchFamily="34" charset="0"/>
              </a:rPr>
              <a:t>STEP 2</a:t>
            </a:r>
          </a:p>
        </p:txBody>
      </p:sp>
      <p:sp>
        <p:nvSpPr>
          <p:cNvPr id="18" name="TextBox 17">
            <a:extLst>
              <a:ext uri="{FF2B5EF4-FFF2-40B4-BE49-F238E27FC236}">
                <a16:creationId xmlns:a16="http://schemas.microsoft.com/office/drawing/2014/main" id="{8D3BF3A6-A430-48B6-9DD3-25D024BC82BF}"/>
              </a:ext>
            </a:extLst>
          </p:cNvPr>
          <p:cNvSpPr txBox="1"/>
          <p:nvPr/>
        </p:nvSpPr>
        <p:spPr>
          <a:xfrm>
            <a:off x="3175863" y="3156239"/>
            <a:ext cx="1034203" cy="338554"/>
          </a:xfrm>
          <a:prstGeom prst="rect">
            <a:avLst/>
          </a:prstGeom>
          <a:noFill/>
        </p:spPr>
        <p:txBody>
          <a:bodyPr wrap="square" rtlCol="0">
            <a:spAutoFit/>
          </a:bodyPr>
          <a:lstStyle/>
          <a:p>
            <a:r>
              <a:rPr lang="en-US" sz="1600" b="1" dirty="0">
                <a:latin typeface="Verdana" panose="020B0604030504040204" pitchFamily="34" charset="0"/>
                <a:ea typeface="Verdana" panose="020B0604030504040204" pitchFamily="34" charset="0"/>
              </a:rPr>
              <a:t>STEP 3</a:t>
            </a:r>
          </a:p>
        </p:txBody>
      </p:sp>
      <p:sp>
        <p:nvSpPr>
          <p:cNvPr id="19" name="TextBox 18">
            <a:extLst>
              <a:ext uri="{FF2B5EF4-FFF2-40B4-BE49-F238E27FC236}">
                <a16:creationId xmlns:a16="http://schemas.microsoft.com/office/drawing/2014/main" id="{B8543016-5BB1-48AE-8CF6-BCE4BDCA9F2C}"/>
              </a:ext>
            </a:extLst>
          </p:cNvPr>
          <p:cNvSpPr txBox="1"/>
          <p:nvPr/>
        </p:nvSpPr>
        <p:spPr>
          <a:xfrm>
            <a:off x="4549984" y="2793870"/>
            <a:ext cx="1034203" cy="338554"/>
          </a:xfrm>
          <a:prstGeom prst="rect">
            <a:avLst/>
          </a:prstGeom>
          <a:noFill/>
        </p:spPr>
        <p:txBody>
          <a:bodyPr wrap="square" rtlCol="0">
            <a:spAutoFit/>
          </a:bodyPr>
          <a:lstStyle/>
          <a:p>
            <a:r>
              <a:rPr lang="en-US" sz="1600" b="1" dirty="0">
                <a:latin typeface="Verdana" panose="020B0604030504040204" pitchFamily="34" charset="0"/>
                <a:ea typeface="Verdana" panose="020B0604030504040204" pitchFamily="34" charset="0"/>
              </a:rPr>
              <a:t>STEP 4</a:t>
            </a:r>
          </a:p>
        </p:txBody>
      </p:sp>
      <p:sp>
        <p:nvSpPr>
          <p:cNvPr id="20" name="TextBox 19">
            <a:extLst>
              <a:ext uri="{FF2B5EF4-FFF2-40B4-BE49-F238E27FC236}">
                <a16:creationId xmlns:a16="http://schemas.microsoft.com/office/drawing/2014/main" id="{5733D418-56CF-434B-8620-D6068B6D5A24}"/>
              </a:ext>
            </a:extLst>
          </p:cNvPr>
          <p:cNvSpPr txBox="1"/>
          <p:nvPr/>
        </p:nvSpPr>
        <p:spPr>
          <a:xfrm>
            <a:off x="5918200" y="2431501"/>
            <a:ext cx="1034203" cy="338554"/>
          </a:xfrm>
          <a:prstGeom prst="rect">
            <a:avLst/>
          </a:prstGeom>
          <a:noFill/>
        </p:spPr>
        <p:txBody>
          <a:bodyPr wrap="square" rtlCol="0">
            <a:spAutoFit/>
          </a:bodyPr>
          <a:lstStyle/>
          <a:p>
            <a:r>
              <a:rPr lang="en-US" sz="1600" b="1" dirty="0">
                <a:latin typeface="Verdana" panose="020B0604030504040204" pitchFamily="34" charset="0"/>
                <a:ea typeface="Verdana" panose="020B0604030504040204" pitchFamily="34" charset="0"/>
              </a:rPr>
              <a:t>STEP 5</a:t>
            </a:r>
          </a:p>
        </p:txBody>
      </p:sp>
      <p:sp>
        <p:nvSpPr>
          <p:cNvPr id="21" name="TextBox 20">
            <a:extLst>
              <a:ext uri="{FF2B5EF4-FFF2-40B4-BE49-F238E27FC236}">
                <a16:creationId xmlns:a16="http://schemas.microsoft.com/office/drawing/2014/main" id="{1720EC95-D058-4FA1-8C83-14CED38E96DB}"/>
              </a:ext>
            </a:extLst>
          </p:cNvPr>
          <p:cNvSpPr txBox="1"/>
          <p:nvPr/>
        </p:nvSpPr>
        <p:spPr>
          <a:xfrm>
            <a:off x="7269535" y="2068927"/>
            <a:ext cx="1034203" cy="338554"/>
          </a:xfrm>
          <a:prstGeom prst="rect">
            <a:avLst/>
          </a:prstGeom>
          <a:noFill/>
        </p:spPr>
        <p:txBody>
          <a:bodyPr wrap="square" rtlCol="0">
            <a:spAutoFit/>
          </a:bodyPr>
          <a:lstStyle/>
          <a:p>
            <a:r>
              <a:rPr lang="en-US" sz="1600" b="1" dirty="0">
                <a:latin typeface="Verdana" panose="020B0604030504040204" pitchFamily="34" charset="0"/>
                <a:ea typeface="Verdana" panose="020B0604030504040204" pitchFamily="34" charset="0"/>
              </a:rPr>
              <a:t>STEP 6</a:t>
            </a:r>
          </a:p>
        </p:txBody>
      </p:sp>
      <p:pic>
        <p:nvPicPr>
          <p:cNvPr id="22" name="Picture 21">
            <a:extLst>
              <a:ext uri="{FF2B5EF4-FFF2-40B4-BE49-F238E27FC236}">
                <a16:creationId xmlns:a16="http://schemas.microsoft.com/office/drawing/2014/main" id="{15A75108-D8C3-4924-82D9-BA60B131292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rot="12342721">
            <a:off x="1969810" y="2884382"/>
            <a:ext cx="465255" cy="580583"/>
          </a:xfrm>
          <a:prstGeom prst="rect">
            <a:avLst/>
          </a:prstGeom>
        </p:spPr>
      </p:pic>
      <p:pic>
        <p:nvPicPr>
          <p:cNvPr id="23" name="Picture 22">
            <a:extLst>
              <a:ext uri="{FF2B5EF4-FFF2-40B4-BE49-F238E27FC236}">
                <a16:creationId xmlns:a16="http://schemas.microsoft.com/office/drawing/2014/main" id="{18542FB4-A8DE-497A-B853-A8BE03277622}"/>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294433" y="2547346"/>
            <a:ext cx="378509" cy="580583"/>
          </a:xfrm>
          <a:prstGeom prst="rect">
            <a:avLst/>
          </a:prstGeom>
        </p:spPr>
      </p:pic>
      <p:pic>
        <p:nvPicPr>
          <p:cNvPr id="24" name="Picture 23">
            <a:extLst>
              <a:ext uri="{FF2B5EF4-FFF2-40B4-BE49-F238E27FC236}">
                <a16:creationId xmlns:a16="http://schemas.microsoft.com/office/drawing/2014/main" id="{2B0C2BA5-28FB-4897-9E27-EE9C24093428}"/>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625713" y="2262743"/>
            <a:ext cx="378509" cy="521693"/>
          </a:xfrm>
          <a:prstGeom prst="rect">
            <a:avLst/>
          </a:prstGeom>
        </p:spPr>
      </p:pic>
      <p:pic>
        <p:nvPicPr>
          <p:cNvPr id="25" name="Picture 24">
            <a:extLst>
              <a:ext uri="{FF2B5EF4-FFF2-40B4-BE49-F238E27FC236}">
                <a16:creationId xmlns:a16="http://schemas.microsoft.com/office/drawing/2014/main" id="{37F557D4-4745-4FAA-8B9D-BD535803ECC6}"/>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5999011" y="1960461"/>
            <a:ext cx="477559" cy="477559"/>
          </a:xfrm>
          <a:prstGeom prst="rect">
            <a:avLst/>
          </a:prstGeom>
        </p:spPr>
      </p:pic>
      <p:pic>
        <p:nvPicPr>
          <p:cNvPr id="26" name="Picture 25">
            <a:extLst>
              <a:ext uri="{FF2B5EF4-FFF2-40B4-BE49-F238E27FC236}">
                <a16:creationId xmlns:a16="http://schemas.microsoft.com/office/drawing/2014/main" id="{A70FEA9D-48F6-4CFE-83CA-C2193F8107B1}"/>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7394195" y="1621525"/>
            <a:ext cx="477559" cy="472640"/>
          </a:xfrm>
          <a:prstGeom prst="rect">
            <a:avLst/>
          </a:prstGeom>
        </p:spPr>
      </p:pic>
    </p:spTree>
    <p:extLst>
      <p:ext uri="{BB962C8B-B14F-4D97-AF65-F5344CB8AC3E}">
        <p14:creationId xmlns:p14="http://schemas.microsoft.com/office/powerpoint/2010/main" val="1387501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4572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814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0310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grass, person, laying, outdoor&#10;&#10;Description automatically generated">
            <a:extLst>
              <a:ext uri="{FF2B5EF4-FFF2-40B4-BE49-F238E27FC236}">
                <a16:creationId xmlns:a16="http://schemas.microsoft.com/office/drawing/2014/main" id="{E8356538-2A4D-4200-9769-530E9E59DAEF}"/>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6549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F03D30-FB0C-4902-8FEE-0032305CDE36}"/>
              </a:ext>
            </a:extLst>
          </p:cNvPr>
          <p:cNvSpPr txBox="1"/>
          <p:nvPr/>
        </p:nvSpPr>
        <p:spPr>
          <a:xfrm>
            <a:off x="1434904" y="1598359"/>
            <a:ext cx="2897944" cy="3416320"/>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rPr>
              <a:t>Has it ever occurred to you that what you eat could be causing anxiety?</a:t>
            </a:r>
          </a:p>
          <a:p>
            <a:endParaRPr 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Perhaps your source of anxiety is your breakfast coffee and pastry?</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Or could it be your energy drink in the middle of your day?</a:t>
            </a:r>
          </a:p>
        </p:txBody>
      </p:sp>
      <p:sp>
        <p:nvSpPr>
          <p:cNvPr id="4" name="TextBox 3">
            <a:extLst>
              <a:ext uri="{FF2B5EF4-FFF2-40B4-BE49-F238E27FC236}">
                <a16:creationId xmlns:a16="http://schemas.microsoft.com/office/drawing/2014/main" id="{36772BAB-3940-4E6C-A8D5-F10BA87F3BF9}"/>
              </a:ext>
            </a:extLst>
          </p:cNvPr>
          <p:cNvSpPr txBox="1"/>
          <p:nvPr/>
        </p:nvSpPr>
        <p:spPr>
          <a:xfrm>
            <a:off x="4811154" y="1598359"/>
            <a:ext cx="2897944" cy="2862322"/>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rPr>
              <a:t>Could your source of anxiety be a lifestyle habit?</a:t>
            </a:r>
          </a:p>
          <a:p>
            <a:endParaRPr 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Skipping lunch</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Staying up too late</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Living on fast food</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Self-medicating</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with alcohol</a:t>
            </a:r>
            <a:endParaRPr lang="en-US" dirty="0"/>
          </a:p>
          <a:p>
            <a:endParaRPr lang="en-US" dirty="0"/>
          </a:p>
        </p:txBody>
      </p:sp>
      <p:pic>
        <p:nvPicPr>
          <p:cNvPr id="6" name="Picture 5" descr="A picture containing person, outdoor, person, table&#10;&#10;Description automatically generated">
            <a:extLst>
              <a:ext uri="{FF2B5EF4-FFF2-40B4-BE49-F238E27FC236}">
                <a16:creationId xmlns:a16="http://schemas.microsoft.com/office/drawing/2014/main" id="{A1083544-593D-4906-A926-92900ABD9B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667473">
            <a:off x="6775745" y="4119421"/>
            <a:ext cx="1866705" cy="18667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A picture containing doughnut, donut, outdoor, food&#10;&#10;Description automatically generated">
            <a:extLst>
              <a:ext uri="{FF2B5EF4-FFF2-40B4-BE49-F238E27FC236}">
                <a16:creationId xmlns:a16="http://schemas.microsoft.com/office/drawing/2014/main" id="{F3B5856D-83AD-41F9-BB86-93AC60E9C0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385067">
            <a:off x="5069013" y="4431489"/>
            <a:ext cx="1606973" cy="16069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1" name="Group 10">
            <a:extLst>
              <a:ext uri="{FF2B5EF4-FFF2-40B4-BE49-F238E27FC236}">
                <a16:creationId xmlns:a16="http://schemas.microsoft.com/office/drawing/2014/main" id="{9CF118C3-8EBE-4CF6-A5CA-DA144F4318DB}"/>
              </a:ext>
            </a:extLst>
          </p:cNvPr>
          <p:cNvGrpSpPr/>
          <p:nvPr/>
        </p:nvGrpSpPr>
        <p:grpSpPr>
          <a:xfrm>
            <a:off x="596708" y="549799"/>
            <a:ext cx="7950583" cy="702226"/>
            <a:chOff x="596708" y="690476"/>
            <a:chExt cx="7950583" cy="702226"/>
          </a:xfrm>
        </p:grpSpPr>
        <p:sp>
          <p:nvSpPr>
            <p:cNvPr id="2" name="TextBox 1">
              <a:extLst>
                <a:ext uri="{FF2B5EF4-FFF2-40B4-BE49-F238E27FC236}">
                  <a16:creationId xmlns:a16="http://schemas.microsoft.com/office/drawing/2014/main" id="{10C7890D-7B71-46F5-BE89-493B9D90EE08}"/>
                </a:ext>
              </a:extLst>
            </p:cNvPr>
            <p:cNvSpPr txBox="1"/>
            <p:nvPr/>
          </p:nvSpPr>
          <p:spPr>
            <a:xfrm>
              <a:off x="596708" y="690476"/>
              <a:ext cx="7950583" cy="507831"/>
            </a:xfrm>
            <a:prstGeom prst="rect">
              <a:avLst/>
            </a:prstGeom>
            <a:noFill/>
          </p:spPr>
          <p:txBody>
            <a:bodyPr wrap="square" rtlCol="0">
              <a:spAutoFit/>
            </a:bodyPr>
            <a:lstStyle/>
            <a:p>
              <a:pPr algn="ctr"/>
              <a:r>
                <a:rPr lang="en-US" sz="2700" b="1" dirty="0">
                  <a:solidFill>
                    <a:srgbClr val="6BA13C"/>
                  </a:solidFill>
                  <a:latin typeface="Verdana" panose="020B0604030504040204" pitchFamily="34" charset="0"/>
                  <a:ea typeface="Verdana" panose="020B0604030504040204" pitchFamily="34" charset="0"/>
                </a:rPr>
                <a:t>Another Look At Your Source of Anxiety</a:t>
              </a:r>
            </a:p>
          </p:txBody>
        </p:sp>
        <p:cxnSp>
          <p:nvCxnSpPr>
            <p:cNvPr id="10" name="Straight Connector 9">
              <a:extLst>
                <a:ext uri="{FF2B5EF4-FFF2-40B4-BE49-F238E27FC236}">
                  <a16:creationId xmlns:a16="http://schemas.microsoft.com/office/drawing/2014/main" id="{B63B3F9D-C7F7-4BAD-936B-8BDC5FF5BA61}"/>
                </a:ext>
              </a:extLst>
            </p:cNvPr>
            <p:cNvCxnSpPr/>
            <p:nvPr/>
          </p:nvCxnSpPr>
          <p:spPr>
            <a:xfrm>
              <a:off x="3584126" y="1392702"/>
              <a:ext cx="1975748" cy="0"/>
            </a:xfrm>
            <a:prstGeom prst="line">
              <a:avLst/>
            </a:prstGeom>
            <a:ln w="19050">
              <a:solidFill>
                <a:srgbClr val="447485"/>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A257D190-D2EF-46BE-953E-D69689C2C69C}"/>
              </a:ext>
            </a:extLst>
          </p:cNvPr>
          <p:cNvSpPr txBox="1"/>
          <p:nvPr/>
        </p:nvSpPr>
        <p:spPr>
          <a:xfrm>
            <a:off x="140677" y="5922498"/>
            <a:ext cx="5176911" cy="400110"/>
          </a:xfrm>
          <a:prstGeom prst="rect">
            <a:avLst/>
          </a:prstGeom>
          <a:noFill/>
        </p:spPr>
        <p:txBody>
          <a:bodyPr wrap="square" rtlCol="0">
            <a:spAutoFit/>
          </a:bodyPr>
          <a:lstStyle/>
          <a:p>
            <a:r>
              <a:rPr lang="en-US" sz="1000" dirty="0">
                <a:effectLst/>
                <a:latin typeface="Verdana" panose="020B0604030504040204" pitchFamily="34" charset="0"/>
                <a:ea typeface="Verdana" panose="020B0604030504040204" pitchFamily="34" charset="0"/>
              </a:rPr>
              <a:t>https://www.mayoclinic.org/diseases-conditions/generalized-anxiety-disorder/expert-answers/coping-with-anxiety/faq-20057987</a:t>
            </a:r>
            <a:endParaRPr lang="en-US" sz="1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44780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C7890D-7B71-46F5-BE89-493B9D90EE08}"/>
              </a:ext>
            </a:extLst>
          </p:cNvPr>
          <p:cNvSpPr txBox="1"/>
          <p:nvPr/>
        </p:nvSpPr>
        <p:spPr>
          <a:xfrm>
            <a:off x="5478968" y="723423"/>
            <a:ext cx="2835038" cy="5216813"/>
          </a:xfrm>
          <a:prstGeom prst="rect">
            <a:avLst/>
          </a:prstGeom>
          <a:noFill/>
        </p:spPr>
        <p:txBody>
          <a:bodyPr wrap="square" rtlCol="0">
            <a:spAutoFit/>
          </a:bodyPr>
          <a:lstStyle/>
          <a:p>
            <a:pPr algn="ctr"/>
            <a:r>
              <a:rPr lang="en-US" sz="2700" b="1" dirty="0">
                <a:solidFill>
                  <a:schemeClr val="bg1"/>
                </a:solidFill>
                <a:latin typeface="Verdana" panose="020B0604030504040204" pitchFamily="34" charset="0"/>
                <a:ea typeface="Verdana" panose="020B0604030504040204" pitchFamily="34" charset="0"/>
              </a:rPr>
              <a:t>Signs and Symptoms of Anxiety</a:t>
            </a:r>
          </a:p>
          <a:p>
            <a:endParaRPr lang="en-US" dirty="0">
              <a:solidFill>
                <a:schemeClr val="bg1"/>
              </a:solidFill>
              <a:latin typeface="Verdana" panose="020B0604030504040204" pitchFamily="34" charset="0"/>
              <a:ea typeface="Verdana" panose="020B0604030504040204" pitchFamily="34" charset="0"/>
            </a:endParaRPr>
          </a:p>
          <a:p>
            <a:r>
              <a:rPr lang="en-US" b="1" dirty="0">
                <a:solidFill>
                  <a:schemeClr val="bg1"/>
                </a:solidFill>
                <a:latin typeface="Verdana" panose="020B0604030504040204" pitchFamily="34" charset="0"/>
                <a:ea typeface="Verdana" panose="020B0604030504040204" pitchFamily="34" charset="0"/>
              </a:rPr>
              <a:t>For Adults:</a:t>
            </a:r>
          </a:p>
          <a:p>
            <a:pPr marL="285750" indent="-285750">
              <a:buFont typeface="Arial" panose="020B0604020202020204" pitchFamily="34" charset="0"/>
              <a:buChar char="•"/>
            </a:pPr>
            <a:r>
              <a:rPr lang="en-US" dirty="0">
                <a:solidFill>
                  <a:schemeClr val="bg1"/>
                </a:solidFill>
                <a:latin typeface="Verdana" panose="020B0604030504040204" pitchFamily="34" charset="0"/>
                <a:ea typeface="Verdana" panose="020B0604030504040204" pitchFamily="34" charset="0"/>
              </a:rPr>
              <a:t>Sleep Problems</a:t>
            </a:r>
          </a:p>
          <a:p>
            <a:pPr marL="285750" indent="-285750">
              <a:buFont typeface="Arial" panose="020B0604020202020204" pitchFamily="34" charset="0"/>
              <a:buChar char="•"/>
            </a:pPr>
            <a:r>
              <a:rPr lang="en-US" dirty="0">
                <a:solidFill>
                  <a:schemeClr val="bg1"/>
                </a:solidFill>
                <a:latin typeface="Verdana" panose="020B0604030504040204" pitchFamily="34" charset="0"/>
                <a:ea typeface="Verdana" panose="020B0604030504040204" pitchFamily="34" charset="0"/>
              </a:rPr>
              <a:t>Fatigue</a:t>
            </a:r>
          </a:p>
          <a:p>
            <a:pPr marL="285750" indent="-285750">
              <a:buFont typeface="Arial" panose="020B0604020202020204" pitchFamily="34" charset="0"/>
              <a:buChar char="•"/>
            </a:pPr>
            <a:r>
              <a:rPr lang="en-US" dirty="0">
                <a:solidFill>
                  <a:schemeClr val="bg1"/>
                </a:solidFill>
                <a:latin typeface="Verdana" panose="020B0604030504040204" pitchFamily="34" charset="0"/>
                <a:ea typeface="Verdana" panose="020B0604030504040204" pitchFamily="34" charset="0"/>
              </a:rPr>
              <a:t>Headaches</a:t>
            </a:r>
          </a:p>
          <a:p>
            <a:pPr marL="285750" indent="-285750">
              <a:buFont typeface="Arial" panose="020B0604020202020204" pitchFamily="34" charset="0"/>
              <a:buChar char="•"/>
            </a:pPr>
            <a:r>
              <a:rPr lang="en-US" dirty="0">
                <a:solidFill>
                  <a:schemeClr val="bg1"/>
                </a:solidFill>
                <a:latin typeface="Verdana" panose="020B0604030504040204" pitchFamily="34" charset="0"/>
                <a:ea typeface="Verdana" panose="020B0604030504040204" pitchFamily="34" charset="0"/>
              </a:rPr>
              <a:t>Stomach Issues</a:t>
            </a:r>
          </a:p>
          <a:p>
            <a:pPr marL="285750" indent="-285750">
              <a:buFont typeface="Arial" panose="020B0604020202020204" pitchFamily="34" charset="0"/>
              <a:buChar char="•"/>
            </a:pPr>
            <a:r>
              <a:rPr lang="en-US" dirty="0">
                <a:solidFill>
                  <a:schemeClr val="bg1"/>
                </a:solidFill>
                <a:latin typeface="Verdana" panose="020B0604030504040204" pitchFamily="34" charset="0"/>
                <a:ea typeface="Verdana" panose="020B0604030504040204" pitchFamily="34" charset="0"/>
              </a:rPr>
              <a:t>Worry</a:t>
            </a:r>
          </a:p>
          <a:p>
            <a:pPr marL="285750" indent="-285750">
              <a:buFont typeface="Arial" panose="020B0604020202020204" pitchFamily="34" charset="0"/>
              <a:buChar char="•"/>
            </a:pPr>
            <a:r>
              <a:rPr lang="en-US" dirty="0">
                <a:solidFill>
                  <a:schemeClr val="bg1"/>
                </a:solidFill>
                <a:latin typeface="Verdana" panose="020B0604030504040204" pitchFamily="34" charset="0"/>
                <a:ea typeface="Verdana" panose="020B0604030504040204" pitchFamily="34" charset="0"/>
              </a:rPr>
              <a:t>Fear</a:t>
            </a:r>
          </a:p>
          <a:p>
            <a:pPr marL="285750" indent="-285750">
              <a:buFont typeface="Arial" panose="020B0604020202020204" pitchFamily="34" charset="0"/>
              <a:buChar char="•"/>
            </a:pPr>
            <a:r>
              <a:rPr lang="en-US" dirty="0">
                <a:solidFill>
                  <a:schemeClr val="bg1"/>
                </a:solidFill>
                <a:latin typeface="Verdana" panose="020B0604030504040204" pitchFamily="34" charset="0"/>
                <a:ea typeface="Verdana" panose="020B0604030504040204" pitchFamily="34" charset="0"/>
              </a:rPr>
              <a:t>Craving Sugar or Processed Carbs</a:t>
            </a:r>
          </a:p>
          <a:p>
            <a:pPr marL="285750" indent="-285750">
              <a:buFontTx/>
              <a:buChar char="-"/>
            </a:pPr>
            <a:endParaRPr lang="en-US" dirty="0">
              <a:solidFill>
                <a:schemeClr val="bg1"/>
              </a:solidFill>
              <a:latin typeface="Verdana" panose="020B0604030504040204" pitchFamily="34" charset="0"/>
              <a:ea typeface="Verdana" panose="020B0604030504040204" pitchFamily="34" charset="0"/>
            </a:endParaRPr>
          </a:p>
          <a:p>
            <a:r>
              <a:rPr lang="en-US" b="1" dirty="0">
                <a:solidFill>
                  <a:schemeClr val="bg1"/>
                </a:solidFill>
                <a:latin typeface="Verdana" panose="020B0604030504040204" pitchFamily="34" charset="0"/>
                <a:ea typeface="Verdana" panose="020B0604030504040204" pitchFamily="34" charset="0"/>
              </a:rPr>
              <a:t>For Teens:</a:t>
            </a:r>
          </a:p>
          <a:p>
            <a:pPr marL="285750" indent="-285750">
              <a:buFont typeface="Arial" panose="020B0604020202020204" pitchFamily="34" charset="0"/>
              <a:buChar char="•"/>
            </a:pPr>
            <a:r>
              <a:rPr lang="en-US" dirty="0">
                <a:solidFill>
                  <a:schemeClr val="bg1"/>
                </a:solidFill>
                <a:latin typeface="Verdana" panose="020B0604030504040204" pitchFamily="34" charset="0"/>
                <a:ea typeface="Verdana" panose="020B0604030504040204" pitchFamily="34" charset="0"/>
              </a:rPr>
              <a:t>Irritability</a:t>
            </a:r>
          </a:p>
          <a:p>
            <a:pPr marL="285750" indent="-285750">
              <a:buFont typeface="Arial" panose="020B0604020202020204" pitchFamily="34" charset="0"/>
              <a:buChar char="•"/>
            </a:pPr>
            <a:r>
              <a:rPr lang="en-US" dirty="0">
                <a:solidFill>
                  <a:schemeClr val="bg1"/>
                </a:solidFill>
                <a:latin typeface="Verdana" panose="020B0604030504040204" pitchFamily="34" charset="0"/>
                <a:ea typeface="Verdana" panose="020B0604030504040204" pitchFamily="34" charset="0"/>
              </a:rPr>
              <a:t>Anger</a:t>
            </a:r>
          </a:p>
        </p:txBody>
      </p:sp>
      <p:pic>
        <p:nvPicPr>
          <p:cNvPr id="9" name="Picture Placeholder 8" descr="A person sitting on a table&#10;&#10;Description automatically generated">
            <a:extLst>
              <a:ext uri="{FF2B5EF4-FFF2-40B4-BE49-F238E27FC236}">
                <a16:creationId xmlns:a16="http://schemas.microsoft.com/office/drawing/2014/main" id="{E5321E0C-4398-4629-9D00-92EE7969CCEF}"/>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0" y="-3"/>
            <a:ext cx="4572000" cy="6356350"/>
          </a:xfrm>
        </p:spPr>
      </p:pic>
    </p:spTree>
    <p:extLst>
      <p:ext uri="{BB962C8B-B14F-4D97-AF65-F5344CB8AC3E}">
        <p14:creationId xmlns:p14="http://schemas.microsoft.com/office/powerpoint/2010/main" val="3725029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33AF4F4-20AB-4745-8C06-88D816979A1F}"/>
              </a:ext>
            </a:extLst>
          </p:cNvPr>
          <p:cNvGrpSpPr/>
          <p:nvPr/>
        </p:nvGrpSpPr>
        <p:grpSpPr>
          <a:xfrm>
            <a:off x="476443" y="538901"/>
            <a:ext cx="8191113" cy="1096390"/>
            <a:chOff x="854413" y="296312"/>
            <a:chExt cx="7435174" cy="1096390"/>
          </a:xfrm>
        </p:grpSpPr>
        <p:sp>
          <p:nvSpPr>
            <p:cNvPr id="4" name="TextBox 3">
              <a:extLst>
                <a:ext uri="{FF2B5EF4-FFF2-40B4-BE49-F238E27FC236}">
                  <a16:creationId xmlns:a16="http://schemas.microsoft.com/office/drawing/2014/main" id="{27C2C6AB-E741-4282-AE88-96EF153D9DEE}"/>
                </a:ext>
              </a:extLst>
            </p:cNvPr>
            <p:cNvSpPr txBox="1"/>
            <p:nvPr/>
          </p:nvSpPr>
          <p:spPr>
            <a:xfrm>
              <a:off x="854413" y="296312"/>
              <a:ext cx="7435174" cy="923330"/>
            </a:xfrm>
            <a:prstGeom prst="rect">
              <a:avLst/>
            </a:prstGeom>
            <a:noFill/>
          </p:spPr>
          <p:txBody>
            <a:bodyPr wrap="square" rtlCol="0">
              <a:spAutoFit/>
            </a:bodyPr>
            <a:lstStyle/>
            <a:p>
              <a:pPr algn="ctr"/>
              <a:r>
                <a:rPr lang="en-US" sz="2700" b="1" dirty="0">
                  <a:solidFill>
                    <a:srgbClr val="6BA13C"/>
                  </a:solidFill>
                  <a:latin typeface="Verdana" panose="020B0604030504040204" pitchFamily="34" charset="0"/>
                  <a:ea typeface="Verdana" panose="020B0604030504040204" pitchFamily="34" charset="0"/>
                </a:rPr>
                <a:t>Tools To Manage Anxiety</a:t>
              </a:r>
            </a:p>
            <a:p>
              <a:pPr algn="ctr"/>
              <a:r>
                <a:rPr lang="en-US" sz="2700" b="1" dirty="0">
                  <a:solidFill>
                    <a:srgbClr val="6BA13C"/>
                  </a:solidFill>
                  <a:latin typeface="Verdana" panose="020B0604030504040204" pitchFamily="34" charset="0"/>
                  <a:ea typeface="Verdana" panose="020B0604030504040204" pitchFamily="34" charset="0"/>
                </a:rPr>
                <a:t>and Build Resilience</a:t>
              </a:r>
            </a:p>
          </p:txBody>
        </p:sp>
        <p:cxnSp>
          <p:nvCxnSpPr>
            <p:cNvPr id="5" name="Straight Connector 4">
              <a:extLst>
                <a:ext uri="{FF2B5EF4-FFF2-40B4-BE49-F238E27FC236}">
                  <a16:creationId xmlns:a16="http://schemas.microsoft.com/office/drawing/2014/main" id="{F21B726D-D174-4D6E-9483-C5EBF897466B}"/>
                </a:ext>
              </a:extLst>
            </p:cNvPr>
            <p:cNvCxnSpPr/>
            <p:nvPr/>
          </p:nvCxnSpPr>
          <p:spPr>
            <a:xfrm>
              <a:off x="3584126" y="1392702"/>
              <a:ext cx="1975748" cy="0"/>
            </a:xfrm>
            <a:prstGeom prst="line">
              <a:avLst/>
            </a:prstGeom>
            <a:ln w="19050">
              <a:solidFill>
                <a:srgbClr val="447485"/>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0B331B19-36A1-4557-A940-B5B699704F0A}"/>
              </a:ext>
            </a:extLst>
          </p:cNvPr>
          <p:cNvGrpSpPr/>
          <p:nvPr/>
        </p:nvGrpSpPr>
        <p:grpSpPr>
          <a:xfrm>
            <a:off x="1070107" y="1940271"/>
            <a:ext cx="7116808" cy="1948564"/>
            <a:chOff x="1070107" y="2095019"/>
            <a:chExt cx="7116808" cy="1948564"/>
          </a:xfrm>
        </p:grpSpPr>
        <p:grpSp>
          <p:nvGrpSpPr>
            <p:cNvPr id="9" name="Group 8">
              <a:extLst>
                <a:ext uri="{FF2B5EF4-FFF2-40B4-BE49-F238E27FC236}">
                  <a16:creationId xmlns:a16="http://schemas.microsoft.com/office/drawing/2014/main" id="{F80A7BD9-A204-4E07-920B-648BECB350BC}"/>
                </a:ext>
              </a:extLst>
            </p:cNvPr>
            <p:cNvGrpSpPr/>
            <p:nvPr/>
          </p:nvGrpSpPr>
          <p:grpSpPr>
            <a:xfrm>
              <a:off x="1070107" y="2095019"/>
              <a:ext cx="1482208" cy="1661133"/>
              <a:chOff x="1736741" y="4013276"/>
              <a:chExt cx="1482208" cy="1661133"/>
            </a:xfrm>
          </p:grpSpPr>
          <p:sp>
            <p:nvSpPr>
              <p:cNvPr id="6" name="TextBox 5">
                <a:extLst>
                  <a:ext uri="{FF2B5EF4-FFF2-40B4-BE49-F238E27FC236}">
                    <a16:creationId xmlns:a16="http://schemas.microsoft.com/office/drawing/2014/main" id="{6D789138-B3F6-4204-931E-339BA3CBC86D}"/>
                  </a:ext>
                </a:extLst>
              </p:cNvPr>
              <p:cNvSpPr txBox="1"/>
              <p:nvPr/>
            </p:nvSpPr>
            <p:spPr>
              <a:xfrm>
                <a:off x="1736741" y="4751079"/>
                <a:ext cx="1482208" cy="923330"/>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Eat A Balanced Breakfast</a:t>
                </a:r>
              </a:p>
            </p:txBody>
          </p:sp>
          <p:pic>
            <p:nvPicPr>
              <p:cNvPr id="8" name="Picture 7">
                <a:extLst>
                  <a:ext uri="{FF2B5EF4-FFF2-40B4-BE49-F238E27FC236}">
                    <a16:creationId xmlns:a16="http://schemas.microsoft.com/office/drawing/2014/main" id="{C8107B93-DFCD-466F-8A8D-5459378B2C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802630">
                <a:off x="2271484" y="4013276"/>
                <a:ext cx="412723" cy="680179"/>
              </a:xfrm>
              <a:prstGeom prst="rect">
                <a:avLst/>
              </a:prstGeom>
            </p:spPr>
          </p:pic>
        </p:grpSp>
        <p:grpSp>
          <p:nvGrpSpPr>
            <p:cNvPr id="14" name="Group 13">
              <a:extLst>
                <a:ext uri="{FF2B5EF4-FFF2-40B4-BE49-F238E27FC236}">
                  <a16:creationId xmlns:a16="http://schemas.microsoft.com/office/drawing/2014/main" id="{EB7D8DB8-BD30-414F-82AB-936CCC0C0968}"/>
                </a:ext>
              </a:extLst>
            </p:cNvPr>
            <p:cNvGrpSpPr/>
            <p:nvPr/>
          </p:nvGrpSpPr>
          <p:grpSpPr>
            <a:xfrm>
              <a:off x="2563510" y="2095019"/>
              <a:ext cx="2120182" cy="1943348"/>
              <a:chOff x="1417754" y="4013276"/>
              <a:chExt cx="2120182" cy="1943348"/>
            </a:xfrm>
          </p:grpSpPr>
          <p:sp>
            <p:nvSpPr>
              <p:cNvPr id="15" name="TextBox 14">
                <a:extLst>
                  <a:ext uri="{FF2B5EF4-FFF2-40B4-BE49-F238E27FC236}">
                    <a16:creationId xmlns:a16="http://schemas.microsoft.com/office/drawing/2014/main" id="{849BA97F-66C6-4811-9E03-128B34411658}"/>
                  </a:ext>
                </a:extLst>
              </p:cNvPr>
              <p:cNvSpPr txBox="1"/>
              <p:nvPr/>
            </p:nvSpPr>
            <p:spPr>
              <a:xfrm>
                <a:off x="1417754" y="4756295"/>
                <a:ext cx="2120182" cy="1200329"/>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Reduce or Eliminate Sugar &amp; Processed Carbs</a:t>
                </a:r>
              </a:p>
            </p:txBody>
          </p:sp>
          <p:pic>
            <p:nvPicPr>
              <p:cNvPr id="16" name="Picture 15">
                <a:extLst>
                  <a:ext uri="{FF2B5EF4-FFF2-40B4-BE49-F238E27FC236}">
                    <a16:creationId xmlns:a16="http://schemas.microsoft.com/office/drawing/2014/main" id="{D43A963C-56B6-45F1-BC8D-6AB30DF51CE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1802630">
                <a:off x="2411639" y="4013276"/>
                <a:ext cx="132412" cy="680179"/>
              </a:xfrm>
              <a:prstGeom prst="rect">
                <a:avLst/>
              </a:prstGeom>
            </p:spPr>
          </p:pic>
        </p:grpSp>
        <p:grpSp>
          <p:nvGrpSpPr>
            <p:cNvPr id="17" name="Group 16">
              <a:extLst>
                <a:ext uri="{FF2B5EF4-FFF2-40B4-BE49-F238E27FC236}">
                  <a16:creationId xmlns:a16="http://schemas.microsoft.com/office/drawing/2014/main" id="{AF94070B-490F-48F7-A617-1889E4F2282F}"/>
                </a:ext>
              </a:extLst>
            </p:cNvPr>
            <p:cNvGrpSpPr/>
            <p:nvPr/>
          </p:nvGrpSpPr>
          <p:grpSpPr>
            <a:xfrm>
              <a:off x="4547589" y="2095019"/>
              <a:ext cx="1930996" cy="1948564"/>
              <a:chOff x="1505035" y="4013276"/>
              <a:chExt cx="1930996" cy="1948564"/>
            </a:xfrm>
          </p:grpSpPr>
          <p:sp>
            <p:nvSpPr>
              <p:cNvPr id="18" name="TextBox 17">
                <a:extLst>
                  <a:ext uri="{FF2B5EF4-FFF2-40B4-BE49-F238E27FC236}">
                    <a16:creationId xmlns:a16="http://schemas.microsoft.com/office/drawing/2014/main" id="{DF9E1A46-1EBF-4B44-B181-DBA4B0EE1C01}"/>
                  </a:ext>
                </a:extLst>
              </p:cNvPr>
              <p:cNvSpPr txBox="1"/>
              <p:nvPr/>
            </p:nvSpPr>
            <p:spPr>
              <a:xfrm>
                <a:off x="1505035" y="4761511"/>
                <a:ext cx="1930996" cy="1200329"/>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Drink 8-10 Glasses of Filtered Water Daily</a:t>
                </a:r>
              </a:p>
            </p:txBody>
          </p:sp>
          <p:pic>
            <p:nvPicPr>
              <p:cNvPr id="19" name="Picture 18">
                <a:extLst>
                  <a:ext uri="{FF2B5EF4-FFF2-40B4-BE49-F238E27FC236}">
                    <a16:creationId xmlns:a16="http://schemas.microsoft.com/office/drawing/2014/main" id="{AC378DA5-1DC1-4638-92DD-C3F0813A47D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rot="1802630">
                <a:off x="2322060" y="4013276"/>
                <a:ext cx="311570" cy="680179"/>
              </a:xfrm>
              <a:prstGeom prst="rect">
                <a:avLst/>
              </a:prstGeom>
            </p:spPr>
          </p:pic>
        </p:grpSp>
        <p:grpSp>
          <p:nvGrpSpPr>
            <p:cNvPr id="20" name="Group 19">
              <a:extLst>
                <a:ext uri="{FF2B5EF4-FFF2-40B4-BE49-F238E27FC236}">
                  <a16:creationId xmlns:a16="http://schemas.microsoft.com/office/drawing/2014/main" id="{48333583-9201-4E72-8FBF-459D89F0AB5B}"/>
                </a:ext>
              </a:extLst>
            </p:cNvPr>
            <p:cNvGrpSpPr/>
            <p:nvPr/>
          </p:nvGrpSpPr>
          <p:grpSpPr>
            <a:xfrm>
              <a:off x="6394254" y="2242340"/>
              <a:ext cx="1792661" cy="1547354"/>
              <a:chOff x="1581514" y="4160597"/>
              <a:chExt cx="1792661" cy="1547354"/>
            </a:xfrm>
          </p:grpSpPr>
          <p:sp>
            <p:nvSpPr>
              <p:cNvPr id="21" name="TextBox 20">
                <a:extLst>
                  <a:ext uri="{FF2B5EF4-FFF2-40B4-BE49-F238E27FC236}">
                    <a16:creationId xmlns:a16="http://schemas.microsoft.com/office/drawing/2014/main" id="{D91D7751-6B35-4942-B501-EC846380531F}"/>
                  </a:ext>
                </a:extLst>
              </p:cNvPr>
              <p:cNvSpPr txBox="1"/>
              <p:nvPr/>
            </p:nvSpPr>
            <p:spPr>
              <a:xfrm>
                <a:off x="1581514" y="4784621"/>
                <a:ext cx="1792661" cy="923330"/>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Sleep 8½-9 Hours Most Nights </a:t>
                </a:r>
              </a:p>
            </p:txBody>
          </p:sp>
          <p:pic>
            <p:nvPicPr>
              <p:cNvPr id="22" name="Picture 21">
                <a:extLst>
                  <a:ext uri="{FF2B5EF4-FFF2-40B4-BE49-F238E27FC236}">
                    <a16:creationId xmlns:a16="http://schemas.microsoft.com/office/drawing/2014/main" id="{5FA3A001-D0D1-47BD-B4F2-9889EFC1533E}"/>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2256706" y="4160597"/>
                <a:ext cx="557002" cy="520312"/>
              </a:xfrm>
              <a:prstGeom prst="rect">
                <a:avLst/>
              </a:prstGeom>
            </p:spPr>
          </p:pic>
        </p:grpSp>
      </p:grpSp>
      <p:grpSp>
        <p:nvGrpSpPr>
          <p:cNvPr id="38" name="Group 37">
            <a:extLst>
              <a:ext uri="{FF2B5EF4-FFF2-40B4-BE49-F238E27FC236}">
                <a16:creationId xmlns:a16="http://schemas.microsoft.com/office/drawing/2014/main" id="{E11FC650-9A15-4A24-9679-44FAA3BC691A}"/>
              </a:ext>
            </a:extLst>
          </p:cNvPr>
          <p:cNvGrpSpPr/>
          <p:nvPr/>
        </p:nvGrpSpPr>
        <p:grpSpPr>
          <a:xfrm>
            <a:off x="1070107" y="4090283"/>
            <a:ext cx="6961582" cy="1938132"/>
            <a:chOff x="1070107" y="4245031"/>
            <a:chExt cx="6961582" cy="1938132"/>
          </a:xfrm>
        </p:grpSpPr>
        <p:grpSp>
          <p:nvGrpSpPr>
            <p:cNvPr id="25" name="Group 24">
              <a:extLst>
                <a:ext uri="{FF2B5EF4-FFF2-40B4-BE49-F238E27FC236}">
                  <a16:creationId xmlns:a16="http://schemas.microsoft.com/office/drawing/2014/main" id="{27807ED4-8449-495A-B4D3-8D57F1FA9084}"/>
                </a:ext>
              </a:extLst>
            </p:cNvPr>
            <p:cNvGrpSpPr/>
            <p:nvPr/>
          </p:nvGrpSpPr>
          <p:grpSpPr>
            <a:xfrm>
              <a:off x="1070107" y="4245031"/>
              <a:ext cx="1482208" cy="1938132"/>
              <a:chOff x="1736741" y="4013276"/>
              <a:chExt cx="1482208" cy="1938132"/>
            </a:xfrm>
          </p:grpSpPr>
          <p:sp>
            <p:nvSpPr>
              <p:cNvPr id="35" name="TextBox 34">
                <a:extLst>
                  <a:ext uri="{FF2B5EF4-FFF2-40B4-BE49-F238E27FC236}">
                    <a16:creationId xmlns:a16="http://schemas.microsoft.com/office/drawing/2014/main" id="{073A0867-508E-4C01-BD51-96D098885FEA}"/>
                  </a:ext>
                </a:extLst>
              </p:cNvPr>
              <p:cNvSpPr txBox="1"/>
              <p:nvPr/>
            </p:nvSpPr>
            <p:spPr>
              <a:xfrm>
                <a:off x="1736741" y="4751079"/>
                <a:ext cx="1482208" cy="1200329"/>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Eat Sufficient Amounts of Protein</a:t>
                </a:r>
              </a:p>
            </p:txBody>
          </p:sp>
          <p:pic>
            <p:nvPicPr>
              <p:cNvPr id="36" name="Picture 35">
                <a:extLst>
                  <a:ext uri="{FF2B5EF4-FFF2-40B4-BE49-F238E27FC236}">
                    <a16:creationId xmlns:a16="http://schemas.microsoft.com/office/drawing/2014/main" id="{F7909680-BFC9-4394-86A6-F3C350F498D5}"/>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rot="1802630">
                <a:off x="2396770" y="4013276"/>
                <a:ext cx="162150" cy="680179"/>
              </a:xfrm>
              <a:prstGeom prst="rect">
                <a:avLst/>
              </a:prstGeom>
            </p:spPr>
          </p:pic>
        </p:grpSp>
        <p:grpSp>
          <p:nvGrpSpPr>
            <p:cNvPr id="26" name="Group 25">
              <a:extLst>
                <a:ext uri="{FF2B5EF4-FFF2-40B4-BE49-F238E27FC236}">
                  <a16:creationId xmlns:a16="http://schemas.microsoft.com/office/drawing/2014/main" id="{686D826D-AF3B-4C20-A892-1D7F39A59937}"/>
                </a:ext>
              </a:extLst>
            </p:cNvPr>
            <p:cNvGrpSpPr/>
            <p:nvPr/>
          </p:nvGrpSpPr>
          <p:grpSpPr>
            <a:xfrm>
              <a:off x="2882497" y="4448526"/>
              <a:ext cx="1482208" cy="1457638"/>
              <a:chOff x="1736741" y="4216771"/>
              <a:chExt cx="1482208" cy="1457638"/>
            </a:xfrm>
          </p:grpSpPr>
          <p:sp>
            <p:nvSpPr>
              <p:cNvPr id="33" name="TextBox 32">
                <a:extLst>
                  <a:ext uri="{FF2B5EF4-FFF2-40B4-BE49-F238E27FC236}">
                    <a16:creationId xmlns:a16="http://schemas.microsoft.com/office/drawing/2014/main" id="{4E198B16-5151-4454-A249-8CA560222347}"/>
                  </a:ext>
                </a:extLst>
              </p:cNvPr>
              <p:cNvSpPr txBox="1"/>
              <p:nvPr/>
            </p:nvSpPr>
            <p:spPr>
              <a:xfrm>
                <a:off x="1736741" y="4751079"/>
                <a:ext cx="1482208" cy="923330"/>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Avoid Refined Oils</a:t>
                </a:r>
              </a:p>
            </p:txBody>
          </p:sp>
          <p:pic>
            <p:nvPicPr>
              <p:cNvPr id="34" name="Picture 33">
                <a:extLst>
                  <a:ext uri="{FF2B5EF4-FFF2-40B4-BE49-F238E27FC236}">
                    <a16:creationId xmlns:a16="http://schemas.microsoft.com/office/drawing/2014/main" id="{7A5472BD-A7F0-449E-896F-4034B357D15B}"/>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2145847" y="4216771"/>
                <a:ext cx="628695" cy="445883"/>
              </a:xfrm>
              <a:prstGeom prst="rect">
                <a:avLst/>
              </a:prstGeom>
            </p:spPr>
          </p:pic>
        </p:grpSp>
        <p:grpSp>
          <p:nvGrpSpPr>
            <p:cNvPr id="27" name="Group 26">
              <a:extLst>
                <a:ext uri="{FF2B5EF4-FFF2-40B4-BE49-F238E27FC236}">
                  <a16:creationId xmlns:a16="http://schemas.microsoft.com/office/drawing/2014/main" id="{CF82C253-FB0F-438F-BF54-3D96F32C9B7B}"/>
                </a:ext>
              </a:extLst>
            </p:cNvPr>
            <p:cNvGrpSpPr/>
            <p:nvPr/>
          </p:nvGrpSpPr>
          <p:grpSpPr>
            <a:xfrm>
              <a:off x="4779295" y="4360238"/>
              <a:ext cx="1482208" cy="1545926"/>
              <a:chOff x="1736741" y="4128483"/>
              <a:chExt cx="1482208" cy="1545926"/>
            </a:xfrm>
          </p:grpSpPr>
          <p:sp>
            <p:nvSpPr>
              <p:cNvPr id="31" name="TextBox 30">
                <a:extLst>
                  <a:ext uri="{FF2B5EF4-FFF2-40B4-BE49-F238E27FC236}">
                    <a16:creationId xmlns:a16="http://schemas.microsoft.com/office/drawing/2014/main" id="{0E11DD4A-2BEC-434A-950F-49678210FD11}"/>
                  </a:ext>
                </a:extLst>
              </p:cNvPr>
              <p:cNvSpPr txBox="1"/>
              <p:nvPr/>
            </p:nvSpPr>
            <p:spPr>
              <a:xfrm>
                <a:off x="1736741" y="4751079"/>
                <a:ext cx="1482208" cy="923330"/>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Eat A Variety of Vegetables</a:t>
                </a:r>
              </a:p>
            </p:txBody>
          </p:sp>
          <p:pic>
            <p:nvPicPr>
              <p:cNvPr id="32" name="Picture 31">
                <a:extLst>
                  <a:ext uri="{FF2B5EF4-FFF2-40B4-BE49-F238E27FC236}">
                    <a16:creationId xmlns:a16="http://schemas.microsoft.com/office/drawing/2014/main" id="{C421E7A2-99DD-4F7E-B1C1-4C5CDE16192F}"/>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2074216" y="4128483"/>
                <a:ext cx="837165" cy="534171"/>
              </a:xfrm>
              <a:prstGeom prst="rect">
                <a:avLst/>
              </a:prstGeom>
            </p:spPr>
          </p:pic>
        </p:grpSp>
        <p:grpSp>
          <p:nvGrpSpPr>
            <p:cNvPr id="28" name="Group 27">
              <a:extLst>
                <a:ext uri="{FF2B5EF4-FFF2-40B4-BE49-F238E27FC236}">
                  <a16:creationId xmlns:a16="http://schemas.microsoft.com/office/drawing/2014/main" id="{BB150571-62E7-462D-B706-E20A8574C910}"/>
                </a:ext>
              </a:extLst>
            </p:cNvPr>
            <p:cNvGrpSpPr/>
            <p:nvPr/>
          </p:nvGrpSpPr>
          <p:grpSpPr>
            <a:xfrm>
              <a:off x="6549481" y="4245031"/>
              <a:ext cx="1482208" cy="1938132"/>
              <a:chOff x="1736741" y="4013276"/>
              <a:chExt cx="1482208" cy="1938132"/>
            </a:xfrm>
          </p:grpSpPr>
          <p:sp>
            <p:nvSpPr>
              <p:cNvPr id="29" name="TextBox 28">
                <a:extLst>
                  <a:ext uri="{FF2B5EF4-FFF2-40B4-BE49-F238E27FC236}">
                    <a16:creationId xmlns:a16="http://schemas.microsoft.com/office/drawing/2014/main" id="{A06EFEF2-5577-4A12-85D8-7BCF7C6CF020}"/>
                  </a:ext>
                </a:extLst>
              </p:cNvPr>
              <p:cNvSpPr txBox="1"/>
              <p:nvPr/>
            </p:nvSpPr>
            <p:spPr>
              <a:xfrm>
                <a:off x="1736741" y="4751079"/>
                <a:ext cx="1482208" cy="1200329"/>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Avoid MSG &amp; Other Food Chemicals</a:t>
                </a:r>
              </a:p>
            </p:txBody>
          </p:sp>
          <p:pic>
            <p:nvPicPr>
              <p:cNvPr id="30" name="Picture 29">
                <a:extLst>
                  <a:ext uri="{FF2B5EF4-FFF2-40B4-BE49-F238E27FC236}">
                    <a16:creationId xmlns:a16="http://schemas.microsoft.com/office/drawing/2014/main" id="{4E7AB6DC-4266-41A5-95EC-B41328A07B16}"/>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rot="1802630">
                <a:off x="2379380" y="4013276"/>
                <a:ext cx="196930" cy="680179"/>
              </a:xfrm>
              <a:prstGeom prst="rect">
                <a:avLst/>
              </a:prstGeom>
            </p:spPr>
          </p:pic>
        </p:grpSp>
      </p:grpSp>
    </p:spTree>
    <p:extLst>
      <p:ext uri="{BB962C8B-B14F-4D97-AF65-F5344CB8AC3E}">
        <p14:creationId xmlns:p14="http://schemas.microsoft.com/office/powerpoint/2010/main" val="3525473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52B3626D-3E94-4D75-B209-BFFA140A355B}"/>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4572000" y="-3"/>
            <a:ext cx="4572000" cy="6356350"/>
          </a:xfrm>
        </p:spPr>
      </p:pic>
      <p:grpSp>
        <p:nvGrpSpPr>
          <p:cNvPr id="8" name="Group 7">
            <a:extLst>
              <a:ext uri="{FF2B5EF4-FFF2-40B4-BE49-F238E27FC236}">
                <a16:creationId xmlns:a16="http://schemas.microsoft.com/office/drawing/2014/main" id="{AC62E031-9799-4835-B292-CA878E1D1C5D}"/>
              </a:ext>
            </a:extLst>
          </p:cNvPr>
          <p:cNvGrpSpPr/>
          <p:nvPr/>
        </p:nvGrpSpPr>
        <p:grpSpPr>
          <a:xfrm>
            <a:off x="1033578" y="992002"/>
            <a:ext cx="2497414" cy="4062930"/>
            <a:chOff x="1019510" y="935730"/>
            <a:chExt cx="2497414" cy="4062930"/>
          </a:xfrm>
        </p:grpSpPr>
        <p:sp>
          <p:nvSpPr>
            <p:cNvPr id="2" name="TextBox 1">
              <a:extLst>
                <a:ext uri="{FF2B5EF4-FFF2-40B4-BE49-F238E27FC236}">
                  <a16:creationId xmlns:a16="http://schemas.microsoft.com/office/drawing/2014/main" id="{10C7890D-7B71-46F5-BE89-493B9D90EE08}"/>
                </a:ext>
              </a:extLst>
            </p:cNvPr>
            <p:cNvSpPr txBox="1"/>
            <p:nvPr/>
          </p:nvSpPr>
          <p:spPr>
            <a:xfrm>
              <a:off x="1019510" y="1859339"/>
              <a:ext cx="2497414" cy="3139321"/>
            </a:xfrm>
            <a:prstGeom prst="rect">
              <a:avLst/>
            </a:prstGeom>
            <a:noFill/>
          </p:spPr>
          <p:txBody>
            <a:bodyPr wrap="square" rtlCol="0">
              <a:spAutoFit/>
            </a:bodyPr>
            <a:lstStyle/>
            <a:p>
              <a:pPr algn="ctr"/>
              <a:r>
                <a:rPr lang="en-US" dirty="0">
                  <a:solidFill>
                    <a:schemeClr val="bg1"/>
                  </a:solidFill>
                  <a:latin typeface="Verdana" panose="020B0604030504040204" pitchFamily="34" charset="0"/>
                  <a:ea typeface="Verdana" panose="020B0604030504040204" pitchFamily="34" charset="0"/>
                </a:rPr>
                <a:t>Have you made the connection between your nutrition and your anxiety?</a:t>
              </a:r>
            </a:p>
            <a:p>
              <a:pPr algn="ctr"/>
              <a:endParaRPr lang="en-US" dirty="0">
                <a:solidFill>
                  <a:schemeClr val="bg1"/>
                </a:solidFill>
                <a:latin typeface="Verdana" panose="020B0604030504040204" pitchFamily="34" charset="0"/>
                <a:ea typeface="Verdana" panose="020B0604030504040204" pitchFamily="34" charset="0"/>
              </a:endParaRPr>
            </a:p>
            <a:p>
              <a:pPr algn="ctr"/>
              <a:endParaRPr lang="en-US" dirty="0">
                <a:solidFill>
                  <a:schemeClr val="bg1"/>
                </a:solidFill>
                <a:latin typeface="Verdana" panose="020B0604030504040204" pitchFamily="34" charset="0"/>
                <a:ea typeface="Verdana" panose="020B0604030504040204" pitchFamily="34" charset="0"/>
              </a:endParaRPr>
            </a:p>
            <a:p>
              <a:pPr algn="ctr"/>
              <a:r>
                <a:rPr lang="en-US" dirty="0">
                  <a:solidFill>
                    <a:schemeClr val="bg1"/>
                  </a:solidFill>
                  <a:latin typeface="Verdana" panose="020B0604030504040204" pitchFamily="34" charset="0"/>
                  <a:ea typeface="Verdana" panose="020B0604030504040204" pitchFamily="34" charset="0"/>
                </a:rPr>
                <a:t>How many of you believe there is a connection between your nutrition and your anxiety?</a:t>
              </a:r>
            </a:p>
          </p:txBody>
        </p:sp>
        <p:pic>
          <p:nvPicPr>
            <p:cNvPr id="7" name="Picture 6">
              <a:extLst>
                <a:ext uri="{FF2B5EF4-FFF2-40B4-BE49-F238E27FC236}">
                  <a16:creationId xmlns:a16="http://schemas.microsoft.com/office/drawing/2014/main" id="{7ECE455C-8185-4DA1-BB63-B62E62D6AC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2113" y="935730"/>
              <a:ext cx="572209" cy="595790"/>
            </a:xfrm>
            <a:prstGeom prst="rect">
              <a:avLst/>
            </a:prstGeom>
          </p:spPr>
        </p:pic>
      </p:grpSp>
    </p:spTree>
    <p:extLst>
      <p:ext uri="{BB962C8B-B14F-4D97-AF65-F5344CB8AC3E}">
        <p14:creationId xmlns:p14="http://schemas.microsoft.com/office/powerpoint/2010/main" val="3170269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meter&#10;&#10;Description automatically generated">
            <a:extLst>
              <a:ext uri="{FF2B5EF4-FFF2-40B4-BE49-F238E27FC236}">
                <a16:creationId xmlns:a16="http://schemas.microsoft.com/office/drawing/2014/main" id="{E434768D-12B4-4396-BBE8-4D239CABFB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5230" y="2373128"/>
            <a:ext cx="8113539" cy="2111743"/>
          </a:xfrm>
          <a:prstGeom prst="rect">
            <a:avLst/>
          </a:prstGeom>
        </p:spPr>
      </p:pic>
      <p:sp>
        <p:nvSpPr>
          <p:cNvPr id="5" name="TextBox 4">
            <a:extLst>
              <a:ext uri="{FF2B5EF4-FFF2-40B4-BE49-F238E27FC236}">
                <a16:creationId xmlns:a16="http://schemas.microsoft.com/office/drawing/2014/main" id="{9323D5AF-6AE2-41FE-B533-5B43CE360431}"/>
              </a:ext>
            </a:extLst>
          </p:cNvPr>
          <p:cNvSpPr txBox="1"/>
          <p:nvPr/>
        </p:nvSpPr>
        <p:spPr>
          <a:xfrm>
            <a:off x="425450" y="4530607"/>
            <a:ext cx="1441450" cy="307777"/>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rPr>
              <a:t>Eat breakfast.</a:t>
            </a:r>
          </a:p>
        </p:txBody>
      </p:sp>
      <p:sp>
        <p:nvSpPr>
          <p:cNvPr id="6" name="TextBox 5">
            <a:extLst>
              <a:ext uri="{FF2B5EF4-FFF2-40B4-BE49-F238E27FC236}">
                <a16:creationId xmlns:a16="http://schemas.microsoft.com/office/drawing/2014/main" id="{FDCF9B60-F274-4737-9BA4-E6C6D9F126EA}"/>
              </a:ext>
            </a:extLst>
          </p:cNvPr>
          <p:cNvSpPr txBox="1"/>
          <p:nvPr/>
        </p:nvSpPr>
        <p:spPr>
          <a:xfrm>
            <a:off x="1828800" y="4120506"/>
            <a:ext cx="1765300" cy="1169551"/>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rPr>
              <a:t>Reduce or eliminate </a:t>
            </a:r>
          </a:p>
          <a:p>
            <a:r>
              <a:rPr lang="en-US" sz="1400" dirty="0">
                <a:latin typeface="Verdana" panose="020B0604030504040204" pitchFamily="34" charset="0"/>
                <a:ea typeface="Verdana" panose="020B0604030504040204" pitchFamily="34" charset="0"/>
              </a:rPr>
              <a:t>sugary artificial sweeteners and processed carbs.</a:t>
            </a:r>
          </a:p>
        </p:txBody>
      </p:sp>
      <p:sp>
        <p:nvSpPr>
          <p:cNvPr id="7" name="TextBox 6">
            <a:extLst>
              <a:ext uri="{FF2B5EF4-FFF2-40B4-BE49-F238E27FC236}">
                <a16:creationId xmlns:a16="http://schemas.microsoft.com/office/drawing/2014/main" id="{95243556-E191-4554-BC36-97EEC799E7E5}"/>
              </a:ext>
            </a:extLst>
          </p:cNvPr>
          <p:cNvSpPr txBox="1"/>
          <p:nvPr/>
        </p:nvSpPr>
        <p:spPr>
          <a:xfrm>
            <a:off x="3186820" y="3756013"/>
            <a:ext cx="1765300" cy="523220"/>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rPr>
              <a:t>Cut back on caffeine.</a:t>
            </a:r>
          </a:p>
        </p:txBody>
      </p:sp>
      <p:sp>
        <p:nvSpPr>
          <p:cNvPr id="8" name="TextBox 7">
            <a:extLst>
              <a:ext uri="{FF2B5EF4-FFF2-40B4-BE49-F238E27FC236}">
                <a16:creationId xmlns:a16="http://schemas.microsoft.com/office/drawing/2014/main" id="{36383AFF-8A89-4965-8E39-3CD3A6B5FBF3}"/>
              </a:ext>
            </a:extLst>
          </p:cNvPr>
          <p:cNvSpPr txBox="1"/>
          <p:nvPr/>
        </p:nvSpPr>
        <p:spPr>
          <a:xfrm>
            <a:off x="4559299" y="3378815"/>
            <a:ext cx="1358901" cy="738664"/>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rPr>
              <a:t>Feed your </a:t>
            </a:r>
          </a:p>
          <a:p>
            <a:r>
              <a:rPr lang="en-US" sz="1400" dirty="0">
                <a:latin typeface="Verdana" panose="020B0604030504040204" pitchFamily="34" charset="0"/>
                <a:ea typeface="Verdana" panose="020B0604030504040204" pitchFamily="34" charset="0"/>
              </a:rPr>
              <a:t>brain healthy fats.</a:t>
            </a:r>
          </a:p>
        </p:txBody>
      </p:sp>
      <p:sp>
        <p:nvSpPr>
          <p:cNvPr id="9" name="TextBox 8">
            <a:extLst>
              <a:ext uri="{FF2B5EF4-FFF2-40B4-BE49-F238E27FC236}">
                <a16:creationId xmlns:a16="http://schemas.microsoft.com/office/drawing/2014/main" id="{B0CD0CC0-6897-4CF9-87B7-48ACF137C70C}"/>
              </a:ext>
            </a:extLst>
          </p:cNvPr>
          <p:cNvSpPr txBox="1"/>
          <p:nvPr/>
        </p:nvSpPr>
        <p:spPr>
          <a:xfrm>
            <a:off x="5933632" y="3023984"/>
            <a:ext cx="1358901" cy="523220"/>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rPr>
              <a:t>Eat every</a:t>
            </a:r>
          </a:p>
          <a:p>
            <a:r>
              <a:rPr lang="en-US" sz="1400" dirty="0">
                <a:latin typeface="Verdana" panose="020B0604030504040204" pitchFamily="34" charset="0"/>
                <a:ea typeface="Verdana" panose="020B0604030504040204" pitchFamily="34" charset="0"/>
              </a:rPr>
              <a:t>2-3 hours.</a:t>
            </a:r>
          </a:p>
        </p:txBody>
      </p:sp>
      <p:sp>
        <p:nvSpPr>
          <p:cNvPr id="10" name="TextBox 9">
            <a:extLst>
              <a:ext uri="{FF2B5EF4-FFF2-40B4-BE49-F238E27FC236}">
                <a16:creationId xmlns:a16="http://schemas.microsoft.com/office/drawing/2014/main" id="{6EBBFAD9-6BAB-4B53-8A09-C27906651CE0}"/>
              </a:ext>
            </a:extLst>
          </p:cNvPr>
          <p:cNvSpPr txBox="1"/>
          <p:nvPr/>
        </p:nvSpPr>
        <p:spPr>
          <a:xfrm>
            <a:off x="7307965" y="2653507"/>
            <a:ext cx="1358901" cy="738664"/>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rPr>
              <a:t>Sleep 7½-8 hours each night. </a:t>
            </a:r>
          </a:p>
        </p:txBody>
      </p:sp>
      <p:grpSp>
        <p:nvGrpSpPr>
          <p:cNvPr id="11" name="Group 10">
            <a:extLst>
              <a:ext uri="{FF2B5EF4-FFF2-40B4-BE49-F238E27FC236}">
                <a16:creationId xmlns:a16="http://schemas.microsoft.com/office/drawing/2014/main" id="{093B56D6-BB8E-42A6-8A20-963DEAFB298E}"/>
              </a:ext>
            </a:extLst>
          </p:cNvPr>
          <p:cNvGrpSpPr/>
          <p:nvPr/>
        </p:nvGrpSpPr>
        <p:grpSpPr>
          <a:xfrm>
            <a:off x="476443" y="538901"/>
            <a:ext cx="8191113" cy="758760"/>
            <a:chOff x="854413" y="296312"/>
            <a:chExt cx="7435174" cy="758760"/>
          </a:xfrm>
        </p:grpSpPr>
        <p:sp>
          <p:nvSpPr>
            <p:cNvPr id="12" name="TextBox 11">
              <a:extLst>
                <a:ext uri="{FF2B5EF4-FFF2-40B4-BE49-F238E27FC236}">
                  <a16:creationId xmlns:a16="http://schemas.microsoft.com/office/drawing/2014/main" id="{E263F80D-9893-481A-9B82-321CDDC4467D}"/>
                </a:ext>
              </a:extLst>
            </p:cNvPr>
            <p:cNvSpPr txBox="1"/>
            <p:nvPr/>
          </p:nvSpPr>
          <p:spPr>
            <a:xfrm>
              <a:off x="854413" y="296312"/>
              <a:ext cx="7435174" cy="507831"/>
            </a:xfrm>
            <a:prstGeom prst="rect">
              <a:avLst/>
            </a:prstGeom>
            <a:noFill/>
          </p:spPr>
          <p:txBody>
            <a:bodyPr wrap="square" rtlCol="0">
              <a:spAutoFit/>
            </a:bodyPr>
            <a:lstStyle/>
            <a:p>
              <a:pPr algn="ctr"/>
              <a:r>
                <a:rPr lang="en-US" sz="2700" b="1" dirty="0">
                  <a:solidFill>
                    <a:srgbClr val="447485"/>
                  </a:solidFill>
                  <a:latin typeface="Verdana" panose="020B0604030504040204" pitchFamily="34" charset="0"/>
                  <a:ea typeface="Verdana" panose="020B0604030504040204" pitchFamily="34" charset="0"/>
                </a:rPr>
                <a:t>Steps to Build Resilience</a:t>
              </a:r>
            </a:p>
          </p:txBody>
        </p:sp>
        <p:cxnSp>
          <p:nvCxnSpPr>
            <p:cNvPr id="13" name="Straight Connector 12">
              <a:extLst>
                <a:ext uri="{FF2B5EF4-FFF2-40B4-BE49-F238E27FC236}">
                  <a16:creationId xmlns:a16="http://schemas.microsoft.com/office/drawing/2014/main" id="{D335D601-5A8A-4CDD-9ACA-423077459181}"/>
                </a:ext>
              </a:extLst>
            </p:cNvPr>
            <p:cNvCxnSpPr/>
            <p:nvPr/>
          </p:nvCxnSpPr>
          <p:spPr>
            <a:xfrm>
              <a:off x="3584126" y="1055072"/>
              <a:ext cx="1975748" cy="0"/>
            </a:xfrm>
            <a:prstGeom prst="line">
              <a:avLst/>
            </a:prstGeom>
            <a:ln w="19050">
              <a:solidFill>
                <a:srgbClr val="6BA13C"/>
              </a:solidFill>
            </a:ln>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6DCB1B4A-C66B-495E-8211-B54A46E243D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15230" y="3325516"/>
            <a:ext cx="552072" cy="552072"/>
          </a:xfrm>
          <a:prstGeom prst="rect">
            <a:avLst/>
          </a:prstGeom>
        </p:spPr>
      </p:pic>
      <p:sp>
        <p:nvSpPr>
          <p:cNvPr id="16" name="TextBox 15">
            <a:extLst>
              <a:ext uri="{FF2B5EF4-FFF2-40B4-BE49-F238E27FC236}">
                <a16:creationId xmlns:a16="http://schemas.microsoft.com/office/drawing/2014/main" id="{560E6B76-B525-4BAC-B10F-33C45C7F31AF}"/>
              </a:ext>
            </a:extLst>
          </p:cNvPr>
          <p:cNvSpPr txBox="1"/>
          <p:nvPr/>
        </p:nvSpPr>
        <p:spPr>
          <a:xfrm>
            <a:off x="425450" y="3890605"/>
            <a:ext cx="1034203" cy="338554"/>
          </a:xfrm>
          <a:prstGeom prst="rect">
            <a:avLst/>
          </a:prstGeom>
          <a:noFill/>
        </p:spPr>
        <p:txBody>
          <a:bodyPr wrap="square" rtlCol="0">
            <a:spAutoFit/>
          </a:bodyPr>
          <a:lstStyle/>
          <a:p>
            <a:r>
              <a:rPr lang="en-US" sz="1600" b="1" dirty="0">
                <a:latin typeface="Verdana" panose="020B0604030504040204" pitchFamily="34" charset="0"/>
                <a:ea typeface="Verdana" panose="020B0604030504040204" pitchFamily="34" charset="0"/>
              </a:rPr>
              <a:t>STEP 1</a:t>
            </a:r>
          </a:p>
        </p:txBody>
      </p:sp>
      <p:sp>
        <p:nvSpPr>
          <p:cNvPr id="17" name="TextBox 16">
            <a:extLst>
              <a:ext uri="{FF2B5EF4-FFF2-40B4-BE49-F238E27FC236}">
                <a16:creationId xmlns:a16="http://schemas.microsoft.com/office/drawing/2014/main" id="{9C122478-412B-499F-A12D-FAD23CA239DB}"/>
              </a:ext>
            </a:extLst>
          </p:cNvPr>
          <p:cNvSpPr txBox="1"/>
          <p:nvPr/>
        </p:nvSpPr>
        <p:spPr>
          <a:xfrm>
            <a:off x="1815816" y="3518608"/>
            <a:ext cx="1034203" cy="338554"/>
          </a:xfrm>
          <a:prstGeom prst="rect">
            <a:avLst/>
          </a:prstGeom>
          <a:noFill/>
        </p:spPr>
        <p:txBody>
          <a:bodyPr wrap="square" rtlCol="0">
            <a:spAutoFit/>
          </a:bodyPr>
          <a:lstStyle/>
          <a:p>
            <a:r>
              <a:rPr lang="en-US" sz="1600" b="1" dirty="0">
                <a:latin typeface="Verdana" panose="020B0604030504040204" pitchFamily="34" charset="0"/>
                <a:ea typeface="Verdana" panose="020B0604030504040204" pitchFamily="34" charset="0"/>
              </a:rPr>
              <a:t>STEP 2</a:t>
            </a:r>
          </a:p>
        </p:txBody>
      </p:sp>
      <p:sp>
        <p:nvSpPr>
          <p:cNvPr id="18" name="TextBox 17">
            <a:extLst>
              <a:ext uri="{FF2B5EF4-FFF2-40B4-BE49-F238E27FC236}">
                <a16:creationId xmlns:a16="http://schemas.microsoft.com/office/drawing/2014/main" id="{8D3BF3A6-A430-48B6-9DD3-25D024BC82BF}"/>
              </a:ext>
            </a:extLst>
          </p:cNvPr>
          <p:cNvSpPr txBox="1"/>
          <p:nvPr/>
        </p:nvSpPr>
        <p:spPr>
          <a:xfrm>
            <a:off x="3175863" y="3156239"/>
            <a:ext cx="1034203" cy="338554"/>
          </a:xfrm>
          <a:prstGeom prst="rect">
            <a:avLst/>
          </a:prstGeom>
          <a:noFill/>
        </p:spPr>
        <p:txBody>
          <a:bodyPr wrap="square" rtlCol="0">
            <a:spAutoFit/>
          </a:bodyPr>
          <a:lstStyle/>
          <a:p>
            <a:r>
              <a:rPr lang="en-US" sz="1600" b="1" dirty="0">
                <a:latin typeface="Verdana" panose="020B0604030504040204" pitchFamily="34" charset="0"/>
                <a:ea typeface="Verdana" panose="020B0604030504040204" pitchFamily="34" charset="0"/>
              </a:rPr>
              <a:t>STEP 3</a:t>
            </a:r>
          </a:p>
        </p:txBody>
      </p:sp>
      <p:sp>
        <p:nvSpPr>
          <p:cNvPr id="19" name="TextBox 18">
            <a:extLst>
              <a:ext uri="{FF2B5EF4-FFF2-40B4-BE49-F238E27FC236}">
                <a16:creationId xmlns:a16="http://schemas.microsoft.com/office/drawing/2014/main" id="{B8543016-5BB1-48AE-8CF6-BCE4BDCA9F2C}"/>
              </a:ext>
            </a:extLst>
          </p:cNvPr>
          <p:cNvSpPr txBox="1"/>
          <p:nvPr/>
        </p:nvSpPr>
        <p:spPr>
          <a:xfrm>
            <a:off x="4549984" y="2793870"/>
            <a:ext cx="1034203" cy="338554"/>
          </a:xfrm>
          <a:prstGeom prst="rect">
            <a:avLst/>
          </a:prstGeom>
          <a:noFill/>
        </p:spPr>
        <p:txBody>
          <a:bodyPr wrap="square" rtlCol="0">
            <a:spAutoFit/>
          </a:bodyPr>
          <a:lstStyle/>
          <a:p>
            <a:r>
              <a:rPr lang="en-US" sz="1600" b="1" dirty="0">
                <a:latin typeface="Verdana" panose="020B0604030504040204" pitchFamily="34" charset="0"/>
                <a:ea typeface="Verdana" panose="020B0604030504040204" pitchFamily="34" charset="0"/>
              </a:rPr>
              <a:t>STEP 4</a:t>
            </a:r>
          </a:p>
        </p:txBody>
      </p:sp>
      <p:sp>
        <p:nvSpPr>
          <p:cNvPr id="20" name="TextBox 19">
            <a:extLst>
              <a:ext uri="{FF2B5EF4-FFF2-40B4-BE49-F238E27FC236}">
                <a16:creationId xmlns:a16="http://schemas.microsoft.com/office/drawing/2014/main" id="{5733D418-56CF-434B-8620-D6068B6D5A24}"/>
              </a:ext>
            </a:extLst>
          </p:cNvPr>
          <p:cNvSpPr txBox="1"/>
          <p:nvPr/>
        </p:nvSpPr>
        <p:spPr>
          <a:xfrm>
            <a:off x="5918200" y="2431501"/>
            <a:ext cx="1034203" cy="338554"/>
          </a:xfrm>
          <a:prstGeom prst="rect">
            <a:avLst/>
          </a:prstGeom>
          <a:noFill/>
        </p:spPr>
        <p:txBody>
          <a:bodyPr wrap="square" rtlCol="0">
            <a:spAutoFit/>
          </a:bodyPr>
          <a:lstStyle/>
          <a:p>
            <a:r>
              <a:rPr lang="en-US" sz="1600" b="1" dirty="0">
                <a:latin typeface="Verdana" panose="020B0604030504040204" pitchFamily="34" charset="0"/>
                <a:ea typeface="Verdana" panose="020B0604030504040204" pitchFamily="34" charset="0"/>
              </a:rPr>
              <a:t>STEP 5</a:t>
            </a:r>
          </a:p>
        </p:txBody>
      </p:sp>
      <p:sp>
        <p:nvSpPr>
          <p:cNvPr id="21" name="TextBox 20">
            <a:extLst>
              <a:ext uri="{FF2B5EF4-FFF2-40B4-BE49-F238E27FC236}">
                <a16:creationId xmlns:a16="http://schemas.microsoft.com/office/drawing/2014/main" id="{1720EC95-D058-4FA1-8C83-14CED38E96DB}"/>
              </a:ext>
            </a:extLst>
          </p:cNvPr>
          <p:cNvSpPr txBox="1"/>
          <p:nvPr/>
        </p:nvSpPr>
        <p:spPr>
          <a:xfrm>
            <a:off x="7269535" y="2068927"/>
            <a:ext cx="1034203" cy="338554"/>
          </a:xfrm>
          <a:prstGeom prst="rect">
            <a:avLst/>
          </a:prstGeom>
          <a:noFill/>
        </p:spPr>
        <p:txBody>
          <a:bodyPr wrap="square" rtlCol="0">
            <a:spAutoFit/>
          </a:bodyPr>
          <a:lstStyle/>
          <a:p>
            <a:r>
              <a:rPr lang="en-US" sz="1600" b="1" dirty="0">
                <a:latin typeface="Verdana" panose="020B0604030504040204" pitchFamily="34" charset="0"/>
                <a:ea typeface="Verdana" panose="020B0604030504040204" pitchFamily="34" charset="0"/>
              </a:rPr>
              <a:t>STEP 6</a:t>
            </a:r>
          </a:p>
        </p:txBody>
      </p:sp>
      <p:pic>
        <p:nvPicPr>
          <p:cNvPr id="22" name="Picture 21">
            <a:extLst>
              <a:ext uri="{FF2B5EF4-FFF2-40B4-BE49-F238E27FC236}">
                <a16:creationId xmlns:a16="http://schemas.microsoft.com/office/drawing/2014/main" id="{15A75108-D8C3-4924-82D9-BA60B131292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rot="12342721">
            <a:off x="1969810" y="2884382"/>
            <a:ext cx="465255" cy="580583"/>
          </a:xfrm>
          <a:prstGeom prst="rect">
            <a:avLst/>
          </a:prstGeom>
        </p:spPr>
      </p:pic>
      <p:pic>
        <p:nvPicPr>
          <p:cNvPr id="23" name="Picture 22">
            <a:extLst>
              <a:ext uri="{FF2B5EF4-FFF2-40B4-BE49-F238E27FC236}">
                <a16:creationId xmlns:a16="http://schemas.microsoft.com/office/drawing/2014/main" id="{18542FB4-A8DE-497A-B853-A8BE03277622}"/>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294433" y="2547346"/>
            <a:ext cx="378509" cy="580583"/>
          </a:xfrm>
          <a:prstGeom prst="rect">
            <a:avLst/>
          </a:prstGeom>
        </p:spPr>
      </p:pic>
      <p:pic>
        <p:nvPicPr>
          <p:cNvPr id="24" name="Picture 23">
            <a:extLst>
              <a:ext uri="{FF2B5EF4-FFF2-40B4-BE49-F238E27FC236}">
                <a16:creationId xmlns:a16="http://schemas.microsoft.com/office/drawing/2014/main" id="{2B0C2BA5-28FB-4897-9E27-EE9C24093428}"/>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625713" y="2262743"/>
            <a:ext cx="378509" cy="521693"/>
          </a:xfrm>
          <a:prstGeom prst="rect">
            <a:avLst/>
          </a:prstGeom>
        </p:spPr>
      </p:pic>
      <p:pic>
        <p:nvPicPr>
          <p:cNvPr id="25" name="Picture 24">
            <a:extLst>
              <a:ext uri="{FF2B5EF4-FFF2-40B4-BE49-F238E27FC236}">
                <a16:creationId xmlns:a16="http://schemas.microsoft.com/office/drawing/2014/main" id="{37F557D4-4745-4FAA-8B9D-BD535803ECC6}"/>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5999011" y="1960461"/>
            <a:ext cx="477559" cy="477559"/>
          </a:xfrm>
          <a:prstGeom prst="rect">
            <a:avLst/>
          </a:prstGeom>
        </p:spPr>
      </p:pic>
      <p:pic>
        <p:nvPicPr>
          <p:cNvPr id="26" name="Picture 25">
            <a:extLst>
              <a:ext uri="{FF2B5EF4-FFF2-40B4-BE49-F238E27FC236}">
                <a16:creationId xmlns:a16="http://schemas.microsoft.com/office/drawing/2014/main" id="{A70FEA9D-48F6-4CFE-83CA-C2193F8107B1}"/>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7394195" y="1621525"/>
            <a:ext cx="477559" cy="472640"/>
          </a:xfrm>
          <a:prstGeom prst="rect">
            <a:avLst/>
          </a:prstGeom>
        </p:spPr>
      </p:pic>
    </p:spTree>
    <p:extLst>
      <p:ext uri="{BB962C8B-B14F-4D97-AF65-F5344CB8AC3E}">
        <p14:creationId xmlns:p14="http://schemas.microsoft.com/office/powerpoint/2010/main" val="1179431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7ACCE7-032F-4466-9704-79012E767C87}"/>
              </a:ext>
            </a:extLst>
          </p:cNvPr>
          <p:cNvSpPr>
            <a:spLocks noGrp="1"/>
          </p:cNvSpPr>
          <p:nvPr>
            <p:ph type="body" sz="quarter" idx="10"/>
          </p:nvPr>
        </p:nvSpPr>
        <p:spPr>
          <a:xfrm>
            <a:off x="0" y="3638549"/>
            <a:ext cx="4114800" cy="2537167"/>
          </a:xfrm>
        </p:spPr>
        <p:txBody>
          <a:bodyPr/>
          <a:lstStyle/>
          <a:p>
            <a:r>
              <a:rPr lang="en-US" dirty="0"/>
              <a:t>Did Your </a:t>
            </a:r>
            <a:br>
              <a:rPr lang="en-US" dirty="0"/>
            </a:br>
            <a:r>
              <a:rPr lang="en-US" dirty="0"/>
              <a:t>Breakfast </a:t>
            </a:r>
            <a:br>
              <a:rPr lang="en-US" dirty="0"/>
            </a:br>
            <a:r>
              <a:rPr lang="en-US" dirty="0"/>
              <a:t>Create Anxiety or Did It Make You Feel Balanced</a:t>
            </a:r>
            <a:br>
              <a:rPr lang="en-US" dirty="0"/>
            </a:br>
            <a:r>
              <a:rPr lang="en-US" dirty="0"/>
              <a:t>&amp; Calm?</a:t>
            </a:r>
          </a:p>
        </p:txBody>
      </p:sp>
      <p:pic>
        <p:nvPicPr>
          <p:cNvPr id="5" name="Picture 4" descr="A cup of coffee&#10;&#10;Description automatically generated">
            <a:extLst>
              <a:ext uri="{FF2B5EF4-FFF2-40B4-BE49-F238E27FC236}">
                <a16:creationId xmlns:a16="http://schemas.microsoft.com/office/drawing/2014/main" id="{727AC1CD-FABE-4085-8C6A-4410F6E323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387818">
            <a:off x="5897830" y="439859"/>
            <a:ext cx="2637692" cy="26376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7AF92E71-3BCF-443A-A450-37A49F33018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21132942">
            <a:off x="5321104" y="3138862"/>
            <a:ext cx="2637692" cy="26376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41189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1871</TotalTime>
  <Words>988</Words>
  <Application>Microsoft Office PowerPoint</Application>
  <PresentationFormat>On-screen Show (4:3)</PresentationFormat>
  <Paragraphs>243</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Book Antiqua</vt:lpstr>
      <vt:lpstr>Calibri</vt:lpstr>
      <vt:lpstr>Calibri Light</vt:lpstr>
      <vt:lpstr>Open Sans</vt:lpstr>
      <vt:lpstr>Verdana</vt:lpstr>
      <vt:lpstr>Wingdings</vt:lpstr>
      <vt:lpstr>Office Theme</vt:lpstr>
      <vt:lpstr>Building Resilience During Times of Stress &amp; Anxiety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Och</dc:creator>
  <cp:lastModifiedBy>Shannon Och</cp:lastModifiedBy>
  <cp:revision>150</cp:revision>
  <cp:lastPrinted>2020-08-12T19:19:29Z</cp:lastPrinted>
  <dcterms:created xsi:type="dcterms:W3CDTF">2020-04-06T16:25:45Z</dcterms:created>
  <dcterms:modified xsi:type="dcterms:W3CDTF">2020-08-12T19:20:24Z</dcterms:modified>
</cp:coreProperties>
</file>