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  <p:sldMasterId id="2147483700" r:id="rId8"/>
  </p:sldMasterIdLst>
  <p:notesMasterIdLst>
    <p:notesMasterId r:id="rId51"/>
  </p:notesMasterIdLst>
  <p:sldIdLst>
    <p:sldId id="2148" r:id="rId9"/>
    <p:sldId id="2114" r:id="rId10"/>
    <p:sldId id="342" r:id="rId11"/>
    <p:sldId id="2139" r:id="rId12"/>
    <p:sldId id="343" r:id="rId13"/>
    <p:sldId id="449" r:id="rId14"/>
    <p:sldId id="2126" r:id="rId15"/>
    <p:sldId id="2128" r:id="rId16"/>
    <p:sldId id="344" r:id="rId17"/>
    <p:sldId id="450" r:id="rId18"/>
    <p:sldId id="451" r:id="rId19"/>
    <p:sldId id="452" r:id="rId20"/>
    <p:sldId id="453" r:id="rId21"/>
    <p:sldId id="454" r:id="rId22"/>
    <p:sldId id="345" r:id="rId23"/>
    <p:sldId id="2115" r:id="rId24"/>
    <p:sldId id="346" r:id="rId25"/>
    <p:sldId id="347" r:id="rId26"/>
    <p:sldId id="2124" r:id="rId27"/>
    <p:sldId id="2125" r:id="rId28"/>
    <p:sldId id="271" r:id="rId29"/>
    <p:sldId id="293" r:id="rId30"/>
    <p:sldId id="272" r:id="rId31"/>
    <p:sldId id="282" r:id="rId32"/>
    <p:sldId id="283" r:id="rId33"/>
    <p:sldId id="285" r:id="rId34"/>
    <p:sldId id="286" r:id="rId35"/>
    <p:sldId id="455" r:id="rId36"/>
    <p:sldId id="460" r:id="rId37"/>
    <p:sldId id="306" r:id="rId38"/>
    <p:sldId id="309" r:id="rId39"/>
    <p:sldId id="2150" r:id="rId40"/>
    <p:sldId id="2149" r:id="rId41"/>
    <p:sldId id="2134" r:id="rId42"/>
    <p:sldId id="2135" r:id="rId43"/>
    <p:sldId id="463" r:id="rId44"/>
    <p:sldId id="465" r:id="rId45"/>
    <p:sldId id="2137" r:id="rId46"/>
    <p:sldId id="2141" r:id="rId47"/>
    <p:sldId id="459" r:id="rId48"/>
    <p:sldId id="2140" r:id="rId49"/>
    <p:sldId id="341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D97F"/>
    <a:srgbClr val="F65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23" autoAdjust="0"/>
  </p:normalViewPr>
  <p:slideViewPr>
    <p:cSldViewPr snapToGrid="0"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31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312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13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314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67815F2-80B6-4FF5-906E-A4D962ABA98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886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April 28, 2016 Trauma 101 in Lincoln, NE</a:t>
            </a:r>
            <a:endParaRPr lang="en-US" dirty="0"/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45248-3473-4A2C-8C43-893B26172D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0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DA23FBC-A6F5-4414-89D8-B4EE2EC484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9086F0-85E5-4296-870E-0A16532A9236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2F34BC90-FB7E-4BCD-AE0F-97F28205A2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CA8EC5FB-9BB4-451A-BA25-7BD5EBCC0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248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CF9EA14-5C41-4EB5-AE21-9133019C21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AB748D-DA87-4789-ADA7-9E99A44650AD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F499850F-C69C-4E93-B5D9-49A8332DCC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C47F2BF3-C97E-4D51-9C90-5F2BFBE71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87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4E2FDE6-737B-4D48-A276-ABF062CB45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DB6CED-F57C-40EC-B4A7-33845A574879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C0A17829-76A6-42DD-8C26-FA943EAD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457" tIns="48078" rIns="92457" bIns="4807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E42A1C6-FB86-46ED-B737-933FBE6709A0}" type="slidenum">
              <a:rPr lang="en-GB" altLang="en-US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4949CE30-4E4C-4087-899E-02E75139A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701675"/>
            <a:ext cx="4718050" cy="35115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AC4AF801-0A00-4F65-938C-B9888A6E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4448175"/>
            <a:ext cx="51816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273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9077DB5-ACEE-4866-A03A-AF4010F4B4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6379BD-A02C-4029-9DFF-861D5566FEB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B8E75059-2479-43CF-AF4F-0DFA02CAD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457" tIns="48078" rIns="92457" bIns="4807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A4988DA-DA69-4390-884C-6BCBA683C678}" type="slidenum">
              <a:rPr lang="en-GB" altLang="en-US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1673C100-CCE0-47FD-BB63-20C30A28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701675"/>
            <a:ext cx="4718050" cy="35115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4037" name="Text Box 3">
            <a:extLst>
              <a:ext uri="{FF2B5EF4-FFF2-40B4-BE49-F238E27FC236}">
                <a16:creationId xmlns:a16="http://schemas.microsoft.com/office/drawing/2014/main" id="{6D4986CA-2526-40F8-AFC4-15A375E2A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4448175"/>
            <a:ext cx="51816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068F1A2-8969-4A41-9092-3672102936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2BC2EF-CCEF-4350-9E27-958B47D7883A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C3A98BAE-CE51-46BA-90C4-F98CEFA9D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457" tIns="48078" rIns="92457" bIns="4807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D35AD61-CAD0-4B04-A48B-2BCF30134D7A}" type="slidenum">
              <a:rPr lang="en-GB" altLang="en-US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1FEA1F93-F76A-4EBD-B961-C510AA345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701675"/>
            <a:ext cx="4718050" cy="35115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B077F125-7BFA-473C-B61A-62C1EBF16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4448175"/>
            <a:ext cx="51816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144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9E56119-8726-4BB4-AEF8-9246A1FFE7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5D79B3-D1E2-494B-828B-333B34C8EEF3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186A23FF-3FAF-4FF0-9E34-A122ABA2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457" tIns="48078" rIns="92457" bIns="4807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71D9906-3373-479C-9A97-577101F47E05}" type="slidenum">
              <a:rPr lang="en-GB" altLang="en-US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79A28D27-861D-4E4A-8EB2-48E33BE1E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701675"/>
            <a:ext cx="4718050" cy="35115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C951B620-8DCD-4912-9096-84D870EA4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4448175"/>
            <a:ext cx="51816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459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CustomShape 1"/>
          <p:cNvSpPr/>
          <p:nvPr/>
        </p:nvSpPr>
        <p:spPr>
          <a:xfrm>
            <a:off x="0" y="9119520"/>
            <a:ext cx="31690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ACE Slides Standard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0" name="CustomShape 2"/>
          <p:cNvSpPr/>
          <p:nvPr/>
        </p:nvSpPr>
        <p:spPr>
          <a:xfrm>
            <a:off x="4143600" y="9119520"/>
            <a:ext cx="31690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F1F16FCD-0696-4FBF-9725-F498A50B2E75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1" name="CustomShape 3"/>
          <p:cNvSpPr/>
          <p:nvPr/>
        </p:nvSpPr>
        <p:spPr>
          <a:xfrm>
            <a:off x="0" y="0"/>
            <a:ext cx="3169440" cy="4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Fallot/Community Connections/2008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2" name="CustomShape 4"/>
          <p:cNvSpPr/>
          <p:nvPr/>
        </p:nvSpPr>
        <p:spPr>
          <a:xfrm>
            <a:off x="0" y="9121680"/>
            <a:ext cx="3169440" cy="4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202.608.4796/rfallot@ccdc1.org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3" name="CustomShape 5"/>
          <p:cNvSpPr/>
          <p:nvPr/>
        </p:nvSpPr>
        <p:spPr>
          <a:xfrm>
            <a:off x="4145040" y="9121680"/>
            <a:ext cx="3169440" cy="4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/>
          <a:lstStyle/>
          <a:p>
            <a:pPr algn="r">
              <a:lnSpc>
                <a:spcPct val="100000"/>
              </a:lnSpc>
            </a:pPr>
            <a:fld id="{359EF100-CBAA-4F22-AD9C-A39E5EAD3E3F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4" name="PlaceHolder 6"/>
          <p:cNvSpPr>
            <a:spLocks noGrp="1"/>
          </p:cNvSpPr>
          <p:nvPr>
            <p:ph type="body"/>
          </p:nvPr>
        </p:nvSpPr>
        <p:spPr>
          <a:xfrm>
            <a:off x="974880" y="4562640"/>
            <a:ext cx="5365080" cy="4317120"/>
          </a:xfrm>
          <a:prstGeom prst="rect">
            <a:avLst/>
          </a:prstGeom>
        </p:spPr>
        <p:txBody>
          <a:bodyPr lIns="94680" tIns="47520" rIns="94680" bIns="4752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5" name="CustomShape 7"/>
          <p:cNvSpPr/>
          <p:nvPr/>
        </p:nvSpPr>
        <p:spPr>
          <a:xfrm>
            <a:off x="4143600" y="0"/>
            <a:ext cx="31690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r"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10/19/17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916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0" y="9119520"/>
            <a:ext cx="31690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ACE Slides Standard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CustomShape 2"/>
          <p:cNvSpPr/>
          <p:nvPr/>
        </p:nvSpPr>
        <p:spPr>
          <a:xfrm>
            <a:off x="4143600" y="9119520"/>
            <a:ext cx="31690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710E7FCF-B5A6-4A47-9F4F-C90111148190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20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8" name="CustomShape 3"/>
          <p:cNvSpPr/>
          <p:nvPr/>
        </p:nvSpPr>
        <p:spPr>
          <a:xfrm>
            <a:off x="0" y="0"/>
            <a:ext cx="3169440" cy="4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Fallot/Community Connections/2008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9" name="CustomShape 4"/>
          <p:cNvSpPr/>
          <p:nvPr/>
        </p:nvSpPr>
        <p:spPr>
          <a:xfrm>
            <a:off x="0" y="9121680"/>
            <a:ext cx="3169440" cy="4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202.608.4796/rfallot@ccdc1.org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0" name="CustomShape 5"/>
          <p:cNvSpPr/>
          <p:nvPr/>
        </p:nvSpPr>
        <p:spPr>
          <a:xfrm>
            <a:off x="4145040" y="9121680"/>
            <a:ext cx="3169440" cy="478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/>
          <a:lstStyle/>
          <a:p>
            <a:pPr algn="r">
              <a:lnSpc>
                <a:spcPct val="100000"/>
              </a:lnSpc>
            </a:pPr>
            <a:fld id="{CB214F8D-1E1F-41D6-BAB0-5CFB8ACE5D32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20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PlaceHolder 6"/>
          <p:cNvSpPr>
            <a:spLocks noGrp="1"/>
          </p:cNvSpPr>
          <p:nvPr>
            <p:ph type="body"/>
          </p:nvPr>
        </p:nvSpPr>
        <p:spPr>
          <a:xfrm>
            <a:off x="974880" y="4562640"/>
            <a:ext cx="5365080" cy="4317120"/>
          </a:xfrm>
          <a:prstGeom prst="rect">
            <a:avLst/>
          </a:prstGeom>
        </p:spPr>
        <p:txBody>
          <a:bodyPr lIns="94680" tIns="47520" rIns="94680" bIns="4752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2" name="CustomShape 7"/>
          <p:cNvSpPr/>
          <p:nvPr/>
        </p:nvSpPr>
        <p:spPr>
          <a:xfrm>
            <a:off x="4143600" y="0"/>
            <a:ext cx="31690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r"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10/19/17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587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4143600" y="9119520"/>
            <a:ext cx="31690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C0BA16E0-B787-4F43-AD9D-62FD9D699912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7" name="CustomShape 2"/>
          <p:cNvSpPr/>
          <p:nvPr/>
        </p:nvSpPr>
        <p:spPr>
          <a:xfrm>
            <a:off x="4398840" y="9555120"/>
            <a:ext cx="3369600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0000"/>
              </a:lnSpc>
            </a:pPr>
            <a:fld id="{CF5ACF58-5DA8-47EF-9687-F778DD5DD68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25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8" name="CustomShape 3"/>
          <p:cNvSpPr/>
          <p:nvPr/>
        </p:nvSpPr>
        <p:spPr>
          <a:xfrm>
            <a:off x="0" y="0"/>
            <a:ext cx="720" cy="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000" rIns="90000" bIns="45000"/>
          <a:lstStyle/>
          <a:p>
            <a:pPr algn="ctr">
              <a:lnSpc>
                <a:spcPct val="95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Stephanie S. Covington, Ph.D.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9" name="CustomShape 4"/>
          <p:cNvSpPr/>
          <p:nvPr/>
        </p:nvSpPr>
        <p:spPr>
          <a:xfrm>
            <a:off x="0" y="0"/>
            <a:ext cx="720" cy="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000" rIns="90000" bIns="45000" anchor="b"/>
          <a:lstStyle/>
          <a:p>
            <a:pPr algn="ctr">
              <a:lnSpc>
                <a:spcPct val="95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Institute for Relational Development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0" name="CustomShape 5"/>
          <p:cNvSpPr/>
          <p:nvPr/>
        </p:nvSpPr>
        <p:spPr>
          <a:xfrm>
            <a:off x="1035000" y="4778280"/>
            <a:ext cx="5687280" cy="451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6865A5D-062F-499A-BFFD-ABD82AD5F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1"/>
          <p:cNvSpPr/>
          <p:nvPr/>
        </p:nvSpPr>
        <p:spPr>
          <a:xfrm>
            <a:off x="4143600" y="9119520"/>
            <a:ext cx="31690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F0DCE269-EB24-4B9D-8D0A-13DA206FFD6E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7" name="CustomShape 2"/>
          <p:cNvSpPr/>
          <p:nvPr/>
        </p:nvSpPr>
        <p:spPr>
          <a:xfrm>
            <a:off x="4398840" y="9555120"/>
            <a:ext cx="3369600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0000"/>
              </a:lnSpc>
            </a:pPr>
            <a:fld id="{364B98DF-50F7-471A-8CE8-6893B5E4ECEF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26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8" name="CustomShape 3"/>
          <p:cNvSpPr/>
          <p:nvPr/>
        </p:nvSpPr>
        <p:spPr>
          <a:xfrm>
            <a:off x="0" y="0"/>
            <a:ext cx="720" cy="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000" rIns="90000" bIns="45000"/>
          <a:lstStyle/>
          <a:p>
            <a:pPr algn="ctr">
              <a:lnSpc>
                <a:spcPct val="95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Stephanie S. Covington, Ph.D.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9" name="CustomShape 4"/>
          <p:cNvSpPr/>
          <p:nvPr/>
        </p:nvSpPr>
        <p:spPr>
          <a:xfrm>
            <a:off x="0" y="0"/>
            <a:ext cx="720" cy="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000" rIns="90000" bIns="45000" anchor="b"/>
          <a:lstStyle/>
          <a:p>
            <a:pPr algn="ctr">
              <a:lnSpc>
                <a:spcPct val="95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Institute for Relational Development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0" name="CustomShape 5"/>
          <p:cNvSpPr/>
          <p:nvPr/>
        </p:nvSpPr>
        <p:spPr>
          <a:xfrm>
            <a:off x="1035000" y="4778280"/>
            <a:ext cx="5687280" cy="451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BFD994E-6485-4DAE-BCEE-0105AB29EF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B4BF06-8977-4F84-95AF-A0E9A7E5A13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B6029F86-1C7F-435C-89D9-60195D23B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457" tIns="48078" rIns="92457" bIns="4807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58901F-E033-4A3C-BC3A-C0B863AA8DA6}" type="slidenum">
              <a:rPr lang="en-GB" altLang="en-US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D85C9872-7D03-467A-B932-7A37D1CBC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701675"/>
            <a:ext cx="4718050" cy="35115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id="{930EA306-9DDC-4105-90A3-F6F2131A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4448175"/>
            <a:ext cx="51816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/>
          <p:cNvSpPr/>
          <p:nvPr/>
        </p:nvSpPr>
        <p:spPr>
          <a:xfrm>
            <a:off x="4143600" y="9119520"/>
            <a:ext cx="31690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D8D77320-6AD4-4428-A150-E097E314AEC2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2" name="CustomShape 2"/>
          <p:cNvSpPr/>
          <p:nvPr/>
        </p:nvSpPr>
        <p:spPr>
          <a:xfrm>
            <a:off x="4398840" y="9555120"/>
            <a:ext cx="3369600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0000"/>
              </a:lnSpc>
            </a:pPr>
            <a:fld id="{38FE6516-CE31-42DD-A2E0-18210524943D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27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CustomShape 3"/>
          <p:cNvSpPr/>
          <p:nvPr/>
        </p:nvSpPr>
        <p:spPr>
          <a:xfrm>
            <a:off x="0" y="0"/>
            <a:ext cx="720" cy="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000" rIns="90000" bIns="45000"/>
          <a:lstStyle/>
          <a:p>
            <a:pPr algn="ctr">
              <a:lnSpc>
                <a:spcPct val="95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Stephanie S. Covington, Ph.D.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CustomShape 4"/>
          <p:cNvSpPr/>
          <p:nvPr/>
        </p:nvSpPr>
        <p:spPr>
          <a:xfrm>
            <a:off x="0" y="0"/>
            <a:ext cx="720" cy="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000" rIns="90000" bIns="45000" anchor="b"/>
          <a:lstStyle/>
          <a:p>
            <a:pPr algn="ctr">
              <a:lnSpc>
                <a:spcPct val="95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Institute for Relational Development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5" name="CustomShape 5"/>
          <p:cNvSpPr/>
          <p:nvPr/>
        </p:nvSpPr>
        <p:spPr>
          <a:xfrm>
            <a:off x="777960" y="4776840"/>
            <a:ext cx="6215760" cy="44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/>
          <p:cNvSpPr/>
          <p:nvPr/>
        </p:nvSpPr>
        <p:spPr>
          <a:xfrm>
            <a:off x="4143600" y="9119520"/>
            <a:ext cx="31690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D8D77320-6AD4-4428-A150-E097E314AEC2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2" name="CustomShape 2"/>
          <p:cNvSpPr/>
          <p:nvPr/>
        </p:nvSpPr>
        <p:spPr>
          <a:xfrm>
            <a:off x="4398840" y="9555120"/>
            <a:ext cx="3369600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0000"/>
              </a:lnSpc>
            </a:pPr>
            <a:fld id="{38FE6516-CE31-42DD-A2E0-18210524943D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28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CustomShape 3"/>
          <p:cNvSpPr/>
          <p:nvPr/>
        </p:nvSpPr>
        <p:spPr>
          <a:xfrm>
            <a:off x="0" y="0"/>
            <a:ext cx="720" cy="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000" rIns="90000" bIns="45000"/>
          <a:lstStyle/>
          <a:p>
            <a:pPr algn="ctr">
              <a:lnSpc>
                <a:spcPct val="95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Stephanie S. Covington, Ph.D.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CustomShape 4"/>
          <p:cNvSpPr/>
          <p:nvPr/>
        </p:nvSpPr>
        <p:spPr>
          <a:xfrm>
            <a:off x="0" y="0"/>
            <a:ext cx="720" cy="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4000" rIns="90000" bIns="45000" anchor="b"/>
          <a:lstStyle/>
          <a:p>
            <a:pPr algn="ctr">
              <a:lnSpc>
                <a:spcPct val="95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Institute for Relational Development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5" name="CustomShape 5"/>
          <p:cNvSpPr/>
          <p:nvPr/>
        </p:nvSpPr>
        <p:spPr>
          <a:xfrm>
            <a:off x="777960" y="4776840"/>
            <a:ext cx="6215760" cy="44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87409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CustomShape 1"/>
          <p:cNvSpPr/>
          <p:nvPr/>
        </p:nvSpPr>
        <p:spPr>
          <a:xfrm>
            <a:off x="0" y="9119520"/>
            <a:ext cx="31690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Becoming Trauma Informed, UK Edition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CustomShape 2"/>
          <p:cNvSpPr/>
          <p:nvPr/>
        </p:nvSpPr>
        <p:spPr>
          <a:xfrm>
            <a:off x="4143600" y="9119520"/>
            <a:ext cx="31690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9D2DE83C-06D5-4B9B-B792-7D79FE4098CB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30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5" name="PlaceHolder 3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440" cy="432000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440" cy="432000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7" name="CustomShape 2"/>
          <p:cNvSpPr/>
          <p:nvPr/>
        </p:nvSpPr>
        <p:spPr>
          <a:xfrm>
            <a:off x="0" y="9119520"/>
            <a:ext cx="31690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Becoming Trauma Informed, UK Edition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8" name="CustomShape 3"/>
          <p:cNvSpPr/>
          <p:nvPr/>
        </p:nvSpPr>
        <p:spPr>
          <a:xfrm>
            <a:off x="4143600" y="9119520"/>
            <a:ext cx="31690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29D55BAF-9193-4929-9EA9-EF0227920470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31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9E56119-8726-4BB4-AEF8-9246A1FFE7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5D79B3-D1E2-494B-828B-333B34C8EEF3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186A23FF-3FAF-4FF0-9E34-A122ABA2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457" tIns="48078" rIns="92457" bIns="4807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71D9906-3373-479C-9A97-577101F47E05}" type="slidenum">
              <a:rPr lang="en-GB" altLang="en-US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GB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79A28D27-861D-4E4A-8EB2-48E33BE1E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701675"/>
            <a:ext cx="4718050" cy="35115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C951B620-8DCD-4912-9096-84D870EA4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4448175"/>
            <a:ext cx="51816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459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A97DE6B8-13D6-4A41-9301-56BF96A83AB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en-US"/>
              <a:t>11/10/17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59E7DDF6-72CE-4A66-9E0D-E1066D527C9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BTI Men, June 12, 2017 UK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877F304C-D090-4BFA-9BA4-BECC1BDB79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E91A0E-9B4D-40DA-BB50-28EAC918105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05825" name="Text Box 1">
            <a:extLst>
              <a:ext uri="{FF2B5EF4-FFF2-40B4-BE49-F238E27FC236}">
                <a16:creationId xmlns:a16="http://schemas.microsoft.com/office/drawing/2014/main" id="{93F3531B-911D-4825-B7E4-85B0075B5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0"/>
            <a:ext cx="31670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t>11/10/17</a:t>
            </a:r>
          </a:p>
        </p:txBody>
      </p:sp>
      <p:sp>
        <p:nvSpPr>
          <p:cNvPr id="205826" name="Text Box 2">
            <a:extLst>
              <a:ext uri="{FF2B5EF4-FFF2-40B4-BE49-F238E27FC236}">
                <a16:creationId xmlns:a16="http://schemas.microsoft.com/office/drawing/2014/main" id="{19B842CB-F44A-4313-9BDC-B23197620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20188"/>
            <a:ext cx="31670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t>BTI Men, June 12, 2017 UK</a:t>
            </a:r>
          </a:p>
        </p:txBody>
      </p:sp>
      <p:sp>
        <p:nvSpPr>
          <p:cNvPr id="205827" name="Text Box 3">
            <a:extLst>
              <a:ext uri="{FF2B5EF4-FFF2-40B4-BE49-F238E27FC236}">
                <a16:creationId xmlns:a16="http://schemas.microsoft.com/office/drawing/2014/main" id="{7914CB1A-1C39-4623-8A99-CC36E6E96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BFA829-50AA-410F-998A-53A006938070}" type="slidenum"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5828" name="Text Box 4">
            <a:extLst>
              <a:ext uri="{FF2B5EF4-FFF2-40B4-BE49-F238E27FC236}">
                <a16:creationId xmlns:a16="http://schemas.microsoft.com/office/drawing/2014/main" id="{9BF5B208-53C3-4FEC-9EF2-A380A7529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t>11/10/17</a:t>
            </a:r>
          </a:p>
        </p:txBody>
      </p:sp>
      <p:sp>
        <p:nvSpPr>
          <p:cNvPr id="205829" name="Text Box 5">
            <a:extLst>
              <a:ext uri="{FF2B5EF4-FFF2-40B4-BE49-F238E27FC236}">
                <a16:creationId xmlns:a16="http://schemas.microsoft.com/office/drawing/2014/main" id="{431A0D8A-A7D7-462D-B379-2AB1D439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20188"/>
            <a:ext cx="31686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t>BTI Men, June 12, 2017 UK</a:t>
            </a:r>
          </a:p>
        </p:txBody>
      </p:sp>
      <p:sp>
        <p:nvSpPr>
          <p:cNvPr id="205830" name="Text Box 6">
            <a:extLst>
              <a:ext uri="{FF2B5EF4-FFF2-40B4-BE49-F238E27FC236}">
                <a16:creationId xmlns:a16="http://schemas.microsoft.com/office/drawing/2014/main" id="{99BE92CE-3965-49DF-BB82-AC9303EA8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10EE7F1-3B38-4AA6-A29B-184E03FC110B}" type="slidenum"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5831" name="Rectangle 7">
            <a:extLst>
              <a:ext uri="{FF2B5EF4-FFF2-40B4-BE49-F238E27FC236}">
                <a16:creationId xmlns:a16="http://schemas.microsoft.com/office/drawing/2014/main" id="{AF438571-0251-440A-897C-B7F2BD3F0CA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32" name="Text Box 8">
            <a:extLst>
              <a:ext uri="{FF2B5EF4-FFF2-40B4-BE49-F238E27FC236}">
                <a16:creationId xmlns:a16="http://schemas.microsoft.com/office/drawing/2014/main" id="{7C98DD4F-CD45-4E94-9F44-55732F42E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3" name="Text Box 9">
            <a:extLst>
              <a:ext uri="{FF2B5EF4-FFF2-40B4-BE49-F238E27FC236}">
                <a16:creationId xmlns:a16="http://schemas.microsoft.com/office/drawing/2014/main" id="{9474B2F3-AD3A-48AB-B5C9-298E6ECAC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t>BTI Men, June 12, 2017 UK</a:t>
            </a:r>
          </a:p>
        </p:txBody>
      </p:sp>
      <p:sp>
        <p:nvSpPr>
          <p:cNvPr id="205834" name="Text Box 10">
            <a:extLst>
              <a:ext uri="{FF2B5EF4-FFF2-40B4-BE49-F238E27FC236}">
                <a16:creationId xmlns:a16="http://schemas.microsoft.com/office/drawing/2014/main" id="{4D9762DE-5F90-4D6F-BACF-47FE714EC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2B7F781-DC67-4EBC-B9FC-9D8CD190BDF2}" type="slidenum"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1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D0B97D7-604F-4885-97D5-6119EE2F05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496E93-AC8C-4F6A-B7EB-5102FB4581A5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CC81E5-ED80-4AFC-9D85-C4F146178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457" tIns="48078" rIns="92457" bIns="4807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1ADF0BE-700E-4442-9C93-7185AECB534A}" type="slidenum">
              <a:rPr lang="en-GB" altLang="en-US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9357FEB8-85AD-4926-B4B1-31B561BC8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701675"/>
            <a:ext cx="4718050" cy="35115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1" name="Text Box 3">
            <a:extLst>
              <a:ext uri="{FF2B5EF4-FFF2-40B4-BE49-F238E27FC236}">
                <a16:creationId xmlns:a16="http://schemas.microsoft.com/office/drawing/2014/main" id="{558FD9C9-BAC2-46E4-8DD7-AB1DD5C9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4448175"/>
            <a:ext cx="51816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35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F7FBB23-14A3-4479-8FC1-B8C78B65B7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35DBAC-86B2-41E3-8ADC-98F95DAD7FA0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636FD70F-63D3-433A-9750-35A023AAE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457" tIns="48078" rIns="92457" bIns="4807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87CD7DF-8D70-41A3-B038-CF0A9C35F68E}" type="slidenum">
              <a:rPr lang="en-GB" altLang="en-US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2E9FDA7E-C6A7-486F-ADB3-B486C821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701675"/>
            <a:ext cx="4718050" cy="35115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9" name="Text Box 3">
            <a:extLst>
              <a:ext uri="{FF2B5EF4-FFF2-40B4-BE49-F238E27FC236}">
                <a16:creationId xmlns:a16="http://schemas.microsoft.com/office/drawing/2014/main" id="{8081963C-5AE4-4E7C-B2D7-AAB5D08BA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4448175"/>
            <a:ext cx="51816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08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163D280-C2DF-456A-89BE-0A58995A32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0B35ED-6C5E-422D-A9DD-5A1ABF37FC69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D868ABE2-9A2E-42C5-83D1-D240CDCCD2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EC98310C-54E4-42FE-85DE-51B4185F9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06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6149657-F4DE-40A5-A30A-667AD695C7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8213" algn="l"/>
                <a:tab pos="1878013" algn="l"/>
                <a:tab pos="2817813" algn="l"/>
                <a:tab pos="3756025" algn="l"/>
                <a:tab pos="4695825" algn="l"/>
                <a:tab pos="5635625" algn="l"/>
                <a:tab pos="6575425" algn="l"/>
                <a:tab pos="7513638" algn="l"/>
                <a:tab pos="8453438" algn="l"/>
                <a:tab pos="9393238" algn="l"/>
                <a:tab pos="103314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A4FE9A-C97B-4571-B171-F1D42537EC0F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3BE254D4-326B-49A4-8CE4-5F6CB32BA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457" tIns="48078" rIns="92457" bIns="4807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DA47D30-8B10-4538-900C-0F2FEB9D0268}" type="slidenum">
              <a:rPr lang="en-GB" altLang="en-US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658F3B3D-04AF-454E-B5F5-E4E111EA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701675"/>
            <a:ext cx="4718050" cy="35115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5B7BC0EA-1468-49E3-9FBC-AACB664B5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4448175"/>
            <a:ext cx="51816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936" tIns="46968" rIns="93936" bIns="4696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8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3E44BD3-C1D2-4778-8C85-5BFF7B3ABB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B276B9-ADD3-4914-AB0A-9108C848DB21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9BEA4A05-D85D-4B4A-A864-A6728E7D2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E26AD0D8-9DB5-4B84-8B40-367672FBA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542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05DCEFE-38A5-4984-BC76-091D057761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E7E8F2-4FCF-42B9-9C3B-432F3565207F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8A0CEAA3-5CA6-4849-88B2-578A96F9AF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3C31CD01-0A97-44A4-A456-859A92CE4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88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5FE4482-6099-44D4-8584-A8E458D6D0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638955-6542-4748-BC85-CE27C23E3CF3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3E746519-5FAD-45AA-B030-F9CCBDC64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F70A8DC5-E6CC-4578-AFD0-AB5D60B6A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87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000">
                <a:solidFill>
                  <a:srgbClr val="F7D97F"/>
                </a:solidFill>
                <a:latin typeface="+mj-lt"/>
              </a:defRPr>
            </a:lvl1pPr>
          </a:lstStyle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Picture 11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7" name="Picture 11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3" name="Picture 19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>
            <a:lvl1pPr>
              <a:defRPr>
                <a:solidFill>
                  <a:srgbClr val="FFE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676400"/>
            <a:ext cx="8229600" cy="4419600"/>
          </a:xfrm>
        </p:spPr>
        <p:txBody>
          <a:bodyPr/>
          <a:lstStyle>
            <a:lvl1pPr marL="457200" indent="-457200">
              <a:buClr>
                <a:srgbClr val="E9E2AC"/>
              </a:buClr>
              <a:buFont typeface="Arial"/>
              <a:buChar char="•"/>
              <a:defRPr/>
            </a:lvl1pPr>
            <a:lvl2pPr marL="860425" indent="-457200">
              <a:buClr>
                <a:srgbClr val="E9E2AC"/>
              </a:buClr>
              <a:buFont typeface="Arial"/>
              <a:buChar char="•"/>
              <a:defRPr/>
            </a:lvl2pPr>
            <a:lvl3pPr marL="1143000" indent="-457200">
              <a:buClr>
                <a:srgbClr val="E9E2AC"/>
              </a:buClr>
              <a:buFont typeface="Arial"/>
              <a:buChar char="•"/>
              <a:defRPr/>
            </a:lvl3pPr>
            <a:lvl4pPr marL="1487487" indent="-457200">
              <a:buClr>
                <a:srgbClr val="E9E2AC"/>
              </a:buClr>
              <a:buFont typeface="Arial"/>
              <a:buChar char="•"/>
              <a:defRPr/>
            </a:lvl4pPr>
            <a:lvl5pPr marL="1771650" indent="-457200">
              <a:buClr>
                <a:srgbClr val="E9E2AC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3C9C6491-979E-304B-9025-18962A16F3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56">
            <a:extLst>
              <a:ext uri="{FF2B5EF4-FFF2-40B4-BE49-F238E27FC236}">
                <a16:creationId xmlns:a16="http://schemas.microsoft.com/office/drawing/2014/main" id="{A02BAC09-0796-3D4D-B271-15FBE33173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454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>
            <a:off x="6627960" y="6429240"/>
            <a:ext cx="285120" cy="208800"/>
          </a:xfrm>
          <a:custGeom>
            <a:avLst/>
            <a:gdLst/>
            <a:ahLst/>
            <a:cxnLst/>
            <a:rect l="l" t="t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 hidden="1"/>
          <p:cNvSpPr/>
          <p:nvPr/>
        </p:nvSpPr>
        <p:spPr>
          <a:xfrm>
            <a:off x="8381880" y="6432480"/>
            <a:ext cx="669960" cy="3484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DF539262-E209-4E0E-A508-44DDBC0E7591}" type="slidenum">
              <a:rPr lang="en-US" sz="1600" b="0" strike="noStrike" spc="-1">
                <a:solidFill>
                  <a:srgbClr val="D3E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8381880" y="6432480"/>
            <a:ext cx="669960" cy="3484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C5AF494F-E120-44E2-A742-8F860CC65DA6}" type="slidenum">
              <a:rPr lang="en-US" sz="1600" b="0" strike="noStrike" spc="-1">
                <a:solidFill>
                  <a:srgbClr val="D3E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8381880" y="6432480"/>
            <a:ext cx="669960" cy="3484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1C51F899-34A1-47E4-B7AB-A0AECFFA9026}" type="slidenum">
              <a:rPr lang="en-US" sz="1600" b="0" strike="noStrike" spc="-1">
                <a:solidFill>
                  <a:srgbClr val="D3E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 hidden="1"/>
          <p:cNvSpPr/>
          <p:nvPr/>
        </p:nvSpPr>
        <p:spPr>
          <a:xfrm>
            <a:off x="6627960" y="6429240"/>
            <a:ext cx="285120" cy="208800"/>
          </a:xfrm>
          <a:custGeom>
            <a:avLst/>
            <a:gdLst/>
            <a:ahLst/>
            <a:cxnLst/>
            <a:rect l="l" t="t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2" hidden="1"/>
          <p:cNvSpPr/>
          <p:nvPr/>
        </p:nvSpPr>
        <p:spPr>
          <a:xfrm>
            <a:off x="8381880" y="6432480"/>
            <a:ext cx="669960" cy="3484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911EF40-9B59-4DCA-B9CE-48038038D05B}" type="slidenum">
              <a:rPr lang="en-US" sz="1600" b="0" strike="noStrike" spc="-1">
                <a:solidFill>
                  <a:srgbClr val="D3E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8381880" y="6432480"/>
            <a:ext cx="669960" cy="3484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742AF22E-4AAE-4878-9973-F88A96CD0FF8}" type="slidenum">
              <a:rPr lang="en-US" sz="1600" b="0" strike="noStrike" spc="-1">
                <a:solidFill>
                  <a:srgbClr val="D3E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2"/>
          <p:cNvSpPr/>
          <p:nvPr/>
        </p:nvSpPr>
        <p:spPr>
          <a:xfrm>
            <a:off x="8381880" y="6432480"/>
            <a:ext cx="669960" cy="3484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99190D57-8637-4740-B145-895D9FAC5421}" type="slidenum">
              <a:rPr lang="en-US" sz="1600" b="0" strike="noStrike" spc="-1">
                <a:solidFill>
                  <a:srgbClr val="D3E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2"/>
          <p:cNvSpPr/>
          <p:nvPr/>
        </p:nvSpPr>
        <p:spPr>
          <a:xfrm>
            <a:off x="8381880" y="6432480"/>
            <a:ext cx="669960" cy="3484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649DE8B5-B96A-4F3A-A046-EF9421F3437D}" type="slidenum">
              <a:rPr lang="en-US" sz="1600" b="0" strike="noStrike" spc="-1">
                <a:solidFill>
                  <a:srgbClr val="D3E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cNaFnRKwpFk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OAzobTIGr8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" y="3723664"/>
            <a:ext cx="9124950" cy="252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defRPr/>
            </a:pPr>
            <a:endParaRPr lang="en-US" sz="2400" kern="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Presented by: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Carol Ackley, LADC</a:t>
            </a:r>
            <a:endParaRPr lang="en-US" sz="2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defRPr/>
            </a:pPr>
            <a:endParaRPr lang="en-US" kern="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defRPr/>
            </a:pP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1136192"/>
            <a:ext cx="9144000" cy="1986386"/>
          </a:xfrm>
        </p:spPr>
        <p:txBody>
          <a:bodyPr/>
          <a:lstStyle/>
          <a:p>
            <a:pPr algn="ctr"/>
            <a:r>
              <a:rPr lang="en-US" sz="5400" b="1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</a:rPr>
              <a:t>The Neurobiology of Addiction &amp; Trauma:</a:t>
            </a:r>
            <a:br>
              <a:rPr lang="en-US" sz="5400" b="1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4800" b="1" i="1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</a:rPr>
              <a:t>Intricate Links</a:t>
            </a:r>
          </a:p>
        </p:txBody>
      </p:sp>
    </p:spTree>
    <p:extLst>
      <p:ext uri="{BB962C8B-B14F-4D97-AF65-F5344CB8AC3E}">
        <p14:creationId xmlns:p14="http://schemas.microsoft.com/office/powerpoint/2010/main" val="419182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EE7BC240-35A3-4EE2-9ADE-BE4562E10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015"/>
            <a:ext cx="91440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4400" dirty="0">
                <a:solidFill>
                  <a:srgbClr val="F7D97F"/>
                </a:solidFill>
                <a:latin typeface="+mn-lt"/>
              </a:rPr>
              <a:t>Neurotransmission &amp; Addiction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FFCAB-F060-4C2D-AE13-43719D1924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5"/>
          <a:stretch/>
        </p:blipFill>
        <p:spPr>
          <a:xfrm>
            <a:off x="368506" y="1483415"/>
            <a:ext cx="8406988" cy="48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58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4197336A-A797-487D-97C3-D3E7B9761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8137"/>
            <a:ext cx="91440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4000" dirty="0">
                <a:solidFill>
                  <a:srgbClr val="F7D97F"/>
                </a:solidFill>
                <a:latin typeface="+mj-lt"/>
              </a:rPr>
              <a:t>Neurotransmission &amp; Addiction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C0089-3A01-47FA-9879-FE09E005EC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>
          <a:xfrm>
            <a:off x="327991" y="1295400"/>
            <a:ext cx="8468139" cy="49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58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2006B0B2-8EFF-48F1-9426-63C48F348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8137"/>
            <a:ext cx="91440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rgbClr val="F7D97F"/>
                </a:solidFill>
                <a:latin typeface="+mj-lt"/>
              </a:rPr>
              <a:t>Neurotransmission &amp; </a:t>
            </a:r>
            <a:r>
              <a:rPr lang="en-US" altLang="en-US" sz="4000" dirty="0">
                <a:solidFill>
                  <a:srgbClr val="F7D97F"/>
                </a:solidFill>
                <a:latin typeface="+mj-lt"/>
              </a:rPr>
              <a:t>Addiction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DC7D9-AF55-43A6-B01C-C0FC41352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0"/>
          <a:stretch/>
        </p:blipFill>
        <p:spPr>
          <a:xfrm>
            <a:off x="298174" y="1384852"/>
            <a:ext cx="8547652" cy="49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09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4A264385-3647-485D-B568-4EC413342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259"/>
            <a:ext cx="91440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rgbClr val="F7D97F"/>
                </a:solidFill>
                <a:latin typeface="+mj-lt"/>
              </a:rPr>
              <a:t>Neurotransmission &amp; Addiction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755E0-73DC-4303-9217-B34EC395C6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8"/>
          <a:stretch/>
        </p:blipFill>
        <p:spPr>
          <a:xfrm>
            <a:off x="294653" y="1312882"/>
            <a:ext cx="8554694" cy="50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4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43B1B87B-2ECF-4BD9-8BB1-6A0160545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198"/>
            <a:ext cx="91440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rgbClr val="F7D97F"/>
                </a:solidFill>
                <a:latin typeface="+mj-lt"/>
              </a:rPr>
              <a:t>Neurotransmission &amp; Addiction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437DB-E7D0-4437-8BF3-B5A890C70D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1"/>
          <a:stretch/>
        </p:blipFill>
        <p:spPr>
          <a:xfrm>
            <a:off x="278296" y="1325218"/>
            <a:ext cx="8587408" cy="50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58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4F2A90C2-1F18-4377-8A70-9FF0A5824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05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 dirty="0">
                <a:solidFill>
                  <a:srgbClr val="F7D97F"/>
                </a:solidFill>
                <a:latin typeface="+mj-lt"/>
              </a:rPr>
              <a:t>Addictive Disease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0EBDD4D6-61E0-4FB8-952C-CD9503BB2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marL="3614737" lvl="7" indent="-457200">
              <a:buClr>
                <a:srgbClr val="E2D700"/>
              </a:buClr>
              <a:buSzPct val="95000"/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n-lt"/>
              </a:rPr>
              <a:t>Progressive</a:t>
            </a:r>
          </a:p>
          <a:p>
            <a:pPr marL="3614737" lvl="7" indent="-457200">
              <a:buClr>
                <a:srgbClr val="E2D700"/>
              </a:buClr>
              <a:buSzPct val="95000"/>
              <a:buFont typeface="Arial" panose="020B0604020202020204" pitchFamily="34" charset="0"/>
              <a:buChar char="•"/>
            </a:pPr>
            <a:endParaRPr lang="en-GB" altLang="en-US" sz="2800" dirty="0">
              <a:latin typeface="+mn-lt"/>
            </a:endParaRPr>
          </a:p>
          <a:p>
            <a:pPr marL="3614737" lvl="7" indent="-457200">
              <a:buClr>
                <a:srgbClr val="E2D700"/>
              </a:buClr>
              <a:buSzPct val="95000"/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n-lt"/>
              </a:rPr>
              <a:t>Chronic</a:t>
            </a:r>
          </a:p>
          <a:p>
            <a:pPr marL="3614737" lvl="7" indent="-457200">
              <a:buClr>
                <a:srgbClr val="E2D700"/>
              </a:buClr>
              <a:buSzPct val="95000"/>
              <a:buFont typeface="Arial" panose="020B0604020202020204" pitchFamily="34" charset="0"/>
              <a:buChar char="•"/>
            </a:pPr>
            <a:endParaRPr lang="en-GB" altLang="en-US" sz="2800" dirty="0">
              <a:latin typeface="+mn-lt"/>
            </a:endParaRPr>
          </a:p>
          <a:p>
            <a:pPr marL="3614737" lvl="7" indent="-457200">
              <a:buClr>
                <a:srgbClr val="E2D700"/>
              </a:buClr>
              <a:buSzPct val="95000"/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n-lt"/>
              </a:rPr>
              <a:t>Fatal</a:t>
            </a:r>
          </a:p>
        </p:txBody>
      </p:sp>
    </p:spTree>
    <p:extLst>
      <p:ext uri="{BB962C8B-B14F-4D97-AF65-F5344CB8AC3E}">
        <p14:creationId xmlns:p14="http://schemas.microsoft.com/office/powerpoint/2010/main" val="229359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60FAED55-BB49-4E1C-8AD1-FE2EA9C16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4000" b="1" dirty="0">
                <a:solidFill>
                  <a:srgbClr val="F7D97F"/>
                </a:solidFill>
                <a:latin typeface="+mj-lt"/>
              </a:rPr>
              <a:t>Addictive Disease</a:t>
            </a:r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25010FCB-DD5A-4B37-BCB8-56927AB1E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0"/>
            <a:ext cx="5029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marL="457200" indent="-457200" eaLnBrk="1" hangingPunct="1"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+mn-lt"/>
              </a:rPr>
              <a:t>Full Remission</a:t>
            </a:r>
          </a:p>
          <a:p>
            <a:pPr marL="457200" indent="-457200" eaLnBrk="1" hangingPunct="1"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endParaRPr lang="en-GB" altLang="en-US" b="1" dirty="0">
              <a:latin typeface="+mn-lt"/>
            </a:endParaRPr>
          </a:p>
          <a:p>
            <a:pPr marL="457200" indent="-457200" eaLnBrk="1" hangingPunct="1"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+mn-lt"/>
              </a:rPr>
              <a:t>Harm Reduction</a:t>
            </a:r>
          </a:p>
          <a:p>
            <a:pPr marL="457200" indent="-457200" eaLnBrk="1" hangingPunct="1"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endParaRPr lang="en-GB" altLang="en-US" b="1" dirty="0">
              <a:latin typeface="+mn-lt"/>
            </a:endParaRPr>
          </a:p>
          <a:p>
            <a:pPr marL="457200" indent="-457200" eaLnBrk="1" hangingPunct="1"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+mn-lt"/>
              </a:rPr>
              <a:t>Prevention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497905-51A2-452C-8B04-83563C14B6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685213" y="6356350"/>
            <a:ext cx="3048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kern="1200">
                <a:solidFill>
                  <a:schemeClr val="bg1"/>
                </a:solidFill>
                <a:latin typeface="+mn-lt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fld id="{94F65F3A-CFBB-4E60-A7A4-5A618FEA1193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905FA546-A7B4-4C3A-8A33-70443AED7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6243"/>
            <a:ext cx="9144000" cy="377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1246188" algn="l"/>
                <a:tab pos="2160588" algn="l"/>
                <a:tab pos="3074988" algn="l"/>
                <a:tab pos="3989388" algn="l"/>
                <a:tab pos="4903788" algn="l"/>
                <a:tab pos="5818188" algn="l"/>
                <a:tab pos="6732588" algn="l"/>
                <a:tab pos="7646988" algn="l"/>
                <a:tab pos="8561388" algn="l"/>
                <a:tab pos="9475788" algn="l"/>
                <a:tab pos="10390188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1246188" algn="l"/>
                <a:tab pos="2160588" algn="l"/>
                <a:tab pos="3074988" algn="l"/>
                <a:tab pos="3989388" algn="l"/>
                <a:tab pos="4903788" algn="l"/>
                <a:tab pos="5818188" algn="l"/>
                <a:tab pos="6732588" algn="l"/>
                <a:tab pos="7646988" algn="l"/>
                <a:tab pos="8561388" algn="l"/>
                <a:tab pos="9475788" algn="l"/>
                <a:tab pos="10390188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1246188" algn="l"/>
                <a:tab pos="2160588" algn="l"/>
                <a:tab pos="3074988" algn="l"/>
                <a:tab pos="3989388" algn="l"/>
                <a:tab pos="4903788" algn="l"/>
                <a:tab pos="5818188" algn="l"/>
                <a:tab pos="6732588" algn="l"/>
                <a:tab pos="7646988" algn="l"/>
                <a:tab pos="8561388" algn="l"/>
                <a:tab pos="9475788" algn="l"/>
                <a:tab pos="10390188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1246188" algn="l"/>
                <a:tab pos="2160588" algn="l"/>
                <a:tab pos="3074988" algn="l"/>
                <a:tab pos="3989388" algn="l"/>
                <a:tab pos="4903788" algn="l"/>
                <a:tab pos="5818188" algn="l"/>
                <a:tab pos="6732588" algn="l"/>
                <a:tab pos="7646988" algn="l"/>
                <a:tab pos="8561388" algn="l"/>
                <a:tab pos="9475788" algn="l"/>
                <a:tab pos="10390188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1246188" algn="l"/>
                <a:tab pos="2160588" algn="l"/>
                <a:tab pos="3074988" algn="l"/>
                <a:tab pos="3989388" algn="l"/>
                <a:tab pos="4903788" algn="l"/>
                <a:tab pos="5818188" algn="l"/>
                <a:tab pos="6732588" algn="l"/>
                <a:tab pos="7646988" algn="l"/>
                <a:tab pos="8561388" algn="l"/>
                <a:tab pos="9475788" algn="l"/>
                <a:tab pos="10390188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1246188" algn="l"/>
                <a:tab pos="2160588" algn="l"/>
                <a:tab pos="3074988" algn="l"/>
                <a:tab pos="3989388" algn="l"/>
                <a:tab pos="4903788" algn="l"/>
                <a:tab pos="5818188" algn="l"/>
                <a:tab pos="6732588" algn="l"/>
                <a:tab pos="7646988" algn="l"/>
                <a:tab pos="8561388" algn="l"/>
                <a:tab pos="9475788" algn="l"/>
                <a:tab pos="10390188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1246188" algn="l"/>
                <a:tab pos="2160588" algn="l"/>
                <a:tab pos="3074988" algn="l"/>
                <a:tab pos="3989388" algn="l"/>
                <a:tab pos="4903788" algn="l"/>
                <a:tab pos="5818188" algn="l"/>
                <a:tab pos="6732588" algn="l"/>
                <a:tab pos="7646988" algn="l"/>
                <a:tab pos="8561388" algn="l"/>
                <a:tab pos="9475788" algn="l"/>
                <a:tab pos="10390188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1246188" algn="l"/>
                <a:tab pos="2160588" algn="l"/>
                <a:tab pos="3074988" algn="l"/>
                <a:tab pos="3989388" algn="l"/>
                <a:tab pos="4903788" algn="l"/>
                <a:tab pos="5818188" algn="l"/>
                <a:tab pos="6732588" algn="l"/>
                <a:tab pos="7646988" algn="l"/>
                <a:tab pos="8561388" algn="l"/>
                <a:tab pos="9475788" algn="l"/>
                <a:tab pos="10390188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1246188" algn="l"/>
                <a:tab pos="2160588" algn="l"/>
                <a:tab pos="3074988" algn="l"/>
                <a:tab pos="3989388" algn="l"/>
                <a:tab pos="4903788" algn="l"/>
                <a:tab pos="5818188" algn="l"/>
                <a:tab pos="6732588" algn="l"/>
                <a:tab pos="7646988" algn="l"/>
                <a:tab pos="8561388" algn="l"/>
                <a:tab pos="9475788" algn="l"/>
                <a:tab pos="10390188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marL="3554412" lvl="7" indent="-457200">
              <a:spcBef>
                <a:spcPts val="800"/>
              </a:spcBef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n-lt"/>
              </a:rPr>
              <a:t>Abstinence</a:t>
            </a:r>
          </a:p>
          <a:p>
            <a:pPr marL="3325812" lvl="7" indent="-457200">
              <a:spcBef>
                <a:spcPts val="800"/>
              </a:spcBef>
              <a:buClr>
                <a:srgbClr val="F7D97F"/>
              </a:buClr>
              <a:buFont typeface="Arial" panose="020B0604020202020204" pitchFamily="34" charset="0"/>
              <a:buChar char="•"/>
            </a:pPr>
            <a:endParaRPr lang="en-GB" altLang="en-US" sz="2800" dirty="0">
              <a:latin typeface="+mn-lt"/>
            </a:endParaRPr>
          </a:p>
          <a:p>
            <a:pPr marL="3554412" lvl="7" indent="-457200">
              <a:spcBef>
                <a:spcPts val="800"/>
              </a:spcBef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n-lt"/>
              </a:rPr>
              <a:t>Nutrition</a:t>
            </a:r>
          </a:p>
          <a:p>
            <a:pPr marL="3554412" lvl="7" indent="-457200">
              <a:spcBef>
                <a:spcPts val="800"/>
              </a:spcBef>
              <a:buClr>
                <a:srgbClr val="F7D97F"/>
              </a:buClr>
              <a:buFont typeface="Arial" panose="020B0604020202020204" pitchFamily="34" charset="0"/>
              <a:buChar char="•"/>
            </a:pPr>
            <a:endParaRPr lang="en-GB" altLang="en-US" sz="2800" dirty="0">
              <a:latin typeface="+mn-lt"/>
            </a:endParaRPr>
          </a:p>
          <a:p>
            <a:pPr marL="3554412" lvl="7" indent="-457200">
              <a:spcBef>
                <a:spcPts val="800"/>
              </a:spcBef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n-lt"/>
              </a:rPr>
              <a:t>Stress Prevention</a:t>
            </a:r>
          </a:p>
        </p:txBody>
      </p:sp>
      <p:sp>
        <p:nvSpPr>
          <p:cNvPr id="32771" name="TextBox 1">
            <a:extLst>
              <a:ext uri="{FF2B5EF4-FFF2-40B4-BE49-F238E27FC236}">
                <a16:creationId xmlns:a16="http://schemas.microsoft.com/office/drawing/2014/main" id="{BCD63342-6790-436A-BCFE-7662E5EE5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207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dirty="0">
                <a:solidFill>
                  <a:srgbClr val="F7D97F"/>
                </a:solidFill>
                <a:latin typeface="+mj-lt"/>
              </a:rPr>
              <a:t>Re-Stabilize Brain Chemistry</a:t>
            </a:r>
          </a:p>
        </p:txBody>
      </p:sp>
    </p:spTree>
    <p:extLst>
      <p:ext uri="{BB962C8B-B14F-4D97-AF65-F5344CB8AC3E}">
        <p14:creationId xmlns:p14="http://schemas.microsoft.com/office/powerpoint/2010/main" val="3762387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6E0D8A39-7EBE-4E1B-8DCC-E7A53BBE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8059"/>
            <a:ext cx="91440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 dirty="0">
                <a:solidFill>
                  <a:srgbClr val="F7D97F"/>
                </a:solidFill>
                <a:latin typeface="+mj-lt"/>
              </a:rPr>
              <a:t>Vulnerability to Addictive Disease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0E52959-6AF7-429A-B189-A0EA8B32B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9685"/>
            <a:ext cx="9144000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en-US" sz="2800" dirty="0">
                <a:latin typeface="+mn-lt"/>
              </a:rPr>
              <a:t>50% - 60% GENETIC</a:t>
            </a:r>
          </a:p>
          <a:p>
            <a:pPr algn="ctr">
              <a:spcBef>
                <a:spcPct val="0"/>
              </a:spcBef>
              <a:buClrTx/>
            </a:pPr>
            <a:endParaRPr lang="en-GB" altLang="en-US" sz="8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dirty="0">
                <a:latin typeface="+mn-lt"/>
              </a:rPr>
              <a:t>40% - 50% ENVIRONMENTAL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+mn-lt"/>
              </a:rPr>
              <a:t>Early Onset of Use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+mn-lt"/>
              </a:rPr>
              <a:t>Chemical Environment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+mn-lt"/>
              </a:rPr>
              <a:t>Adverse Childhood Experiences</a:t>
            </a: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Poor Nutrition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+mn-lt"/>
              </a:rPr>
              <a:t>High Stress Levels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+mn-lt"/>
              </a:rPr>
              <a:t>Inadequate Coping Skills</a:t>
            </a: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Chronic Illness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+mn-lt"/>
              </a:rPr>
              <a:t>Grief &amp; Loss</a:t>
            </a:r>
            <a:r>
              <a:rPr lang="en-GB" altLang="en-US" sz="24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41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4572000" y="6406560"/>
            <a:ext cx="3829050" cy="374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BFDFF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© S. Covington, Ph.D., 2016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2"/>
          <p:cNvSpPr/>
          <p:nvPr/>
        </p:nvSpPr>
        <p:spPr>
          <a:xfrm>
            <a:off x="0" y="133200"/>
            <a:ext cx="9143280" cy="88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 anchorCtr="1"/>
          <a:lstStyle/>
          <a:p>
            <a:pPr algn="ctr"/>
            <a:r>
              <a:rPr lang="en-US" sz="4000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Adverse Childhood Experiences</a:t>
            </a:r>
            <a:endParaRPr lang="en-US" sz="4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CustomShape 3"/>
          <p:cNvSpPr/>
          <p:nvPr/>
        </p:nvSpPr>
        <p:spPr>
          <a:xfrm>
            <a:off x="878355" y="6255000"/>
            <a:ext cx="13950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440" indent="-720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R. Fallot, Ph.D.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4"/>
          <p:cNvSpPr/>
          <p:nvPr/>
        </p:nvSpPr>
        <p:spPr>
          <a:xfrm flipV="1">
            <a:off x="747180" y="1498500"/>
            <a:ext cx="360" cy="3861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7D97F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5"/>
          <p:cNvSpPr/>
          <p:nvPr/>
        </p:nvSpPr>
        <p:spPr>
          <a:xfrm>
            <a:off x="357397" y="1044165"/>
            <a:ext cx="86040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Death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CustomShape 6"/>
          <p:cNvSpPr/>
          <p:nvPr/>
        </p:nvSpPr>
        <p:spPr>
          <a:xfrm>
            <a:off x="376467" y="5438340"/>
            <a:ext cx="70344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Birth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CustomShape 7"/>
          <p:cNvSpPr/>
          <p:nvPr/>
        </p:nvSpPr>
        <p:spPr>
          <a:xfrm rot="16200000">
            <a:off x="-622001" y="3393630"/>
            <a:ext cx="225900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Whole Life Perspective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8"/>
          <p:cNvSpPr/>
          <p:nvPr/>
        </p:nvSpPr>
        <p:spPr>
          <a:xfrm>
            <a:off x="49681" y="5912100"/>
            <a:ext cx="9093599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Mechanisms by Which Adverse Childhood Experiences influence Health and Wellbeing Through the Lifespan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9"/>
          <p:cNvSpPr/>
          <p:nvPr/>
        </p:nvSpPr>
        <p:spPr>
          <a:xfrm>
            <a:off x="5886360" y="1312200"/>
            <a:ext cx="238284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www.ACEStudy.org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www.cdc.gov/ace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62211-FC90-4983-B2AE-F33FAE1E4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1" y="407773"/>
            <a:ext cx="8840072" cy="56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946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107DBDD9-8AC7-40C7-9E1F-9622F747D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4000" b="1" dirty="0">
                <a:solidFill>
                  <a:srgbClr val="F7D97F"/>
                </a:solidFill>
                <a:latin typeface="+mj-lt"/>
              </a:rPr>
              <a:t>AMA Stated Alcoholism </a:t>
            </a:r>
            <a:br>
              <a:rPr lang="en-GB" altLang="en-US" sz="4000" b="1" dirty="0">
                <a:solidFill>
                  <a:srgbClr val="F7D97F"/>
                </a:solidFill>
                <a:latin typeface="+mj-lt"/>
              </a:rPr>
            </a:br>
            <a:r>
              <a:rPr lang="en-GB" altLang="en-US" sz="4000" b="1" dirty="0">
                <a:solidFill>
                  <a:srgbClr val="F7D97F"/>
                </a:solidFill>
                <a:latin typeface="+mj-lt"/>
              </a:rPr>
              <a:t>was a Disease in 1956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C217EDC8-3D99-4DA7-B9A6-902D9ACD9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43200"/>
            <a:ext cx="7391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+mn-lt"/>
              </a:rPr>
              <a:t>Equal opportunity disease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endParaRPr lang="en-GB" altLang="en-US" b="1" dirty="0">
              <a:latin typeface="+mn-lt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+mn-lt"/>
              </a:rPr>
              <a:t>No one is immune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endParaRPr lang="en-GB" altLang="en-US" b="1" dirty="0">
              <a:latin typeface="+mn-lt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+mn-lt"/>
              </a:rPr>
              <a:t>Some people are much more vulnerable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755F1A-16A7-4AE8-89DE-1D21336E3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685213" y="6356350"/>
            <a:ext cx="3048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kern="1200">
                <a:solidFill>
                  <a:schemeClr val="bg1"/>
                </a:solidFill>
                <a:latin typeface="+mn-lt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fld id="{94F65F3A-CFBB-4E60-A7A4-5A618FEA119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0" y="111960"/>
            <a:ext cx="9143280" cy="74529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 anchorCtr="1"/>
          <a:lstStyle/>
          <a:p>
            <a:pPr algn="ctr"/>
            <a:r>
              <a:rPr lang="en-US" sz="4000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Adverse Childhood Experiences</a:t>
            </a:r>
            <a:endParaRPr lang="en-US" sz="4000" strike="noStrike" spc="-1" dirty="0">
              <a:solidFill>
                <a:srgbClr val="F7D97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478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" b="100000" l="615" r="89857">
                        <a14:foregroundMark x1="12398" y1="25910" x2="12398" y2="25910"/>
                        <a14:foregroundMark x1="61680" y1="35226" x2="61680" y2="35226"/>
                      </a14:backgroundRemoval>
                    </a14:imgEffect>
                  </a14:imgLayer>
                </a14:imgProps>
              </a:ext>
            </a:extLst>
          </a:blip>
          <a:stretch/>
        </p:blipFill>
        <p:spPr>
          <a:xfrm>
            <a:off x="474525" y="620760"/>
            <a:ext cx="8526600" cy="604908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C6B736-BD67-414B-A1CB-1C16D15CFE37}"/>
              </a:ext>
            </a:extLst>
          </p:cNvPr>
          <p:cNvSpPr txBox="1"/>
          <p:nvPr/>
        </p:nvSpPr>
        <p:spPr>
          <a:xfrm>
            <a:off x="326886" y="4418637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3004F-FBD9-48A1-A2F9-74B3B168E20F}"/>
              </a:ext>
            </a:extLst>
          </p:cNvPr>
          <p:cNvSpPr txBox="1"/>
          <p:nvPr/>
        </p:nvSpPr>
        <p:spPr>
          <a:xfrm>
            <a:off x="326886" y="856287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09F9B-8BFB-4DF4-8E74-84CAA6D700C8}"/>
              </a:ext>
            </a:extLst>
          </p:cNvPr>
          <p:cNvSpPr txBox="1"/>
          <p:nvPr/>
        </p:nvSpPr>
        <p:spPr>
          <a:xfrm>
            <a:off x="326886" y="5174906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History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A81170-4DA2-4262-8CBE-C8A51AA44F50}"/>
              </a:ext>
            </a:extLst>
          </p:cNvPr>
          <p:cNvCxnSpPr>
            <a:cxnSpLocks/>
          </p:cNvCxnSpPr>
          <p:nvPr/>
        </p:nvCxnSpPr>
        <p:spPr>
          <a:xfrm>
            <a:off x="1514475" y="856287"/>
            <a:ext cx="66675" cy="5601663"/>
          </a:xfrm>
          <a:prstGeom prst="straightConnector1">
            <a:avLst/>
          </a:prstGeom>
          <a:ln w="76200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530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0" y="209550"/>
            <a:ext cx="9143280" cy="1161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 anchorCtr="1"/>
          <a:lstStyle/>
          <a:p>
            <a:pPr algn="ctr">
              <a:lnSpc>
                <a:spcPct val="100000"/>
              </a:lnSpc>
            </a:pPr>
            <a:r>
              <a:rPr lang="en-US" sz="4000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Tahoma"/>
              </a:rPr>
              <a:t>Definition of Trauma</a:t>
            </a:r>
            <a:endParaRPr lang="en-US" sz="4000" strike="noStrike" spc="-1" dirty="0">
              <a:solidFill>
                <a:srgbClr val="F7D97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0" y="2600324"/>
            <a:ext cx="9143280" cy="3525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Trauma occurs when an external event </a:t>
            </a:r>
            <a:endParaRPr lang="en-US" sz="28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ea typeface="Tahoma"/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overwhelms a person’s physical and </a:t>
            </a:r>
          </a:p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psychological coping mechanisms or strategies.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5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4572000" y="6438900"/>
            <a:ext cx="3810000" cy="3420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BFD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S. Covington, Ph.D., 2016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1EAF80-3B03-4534-ADEF-27F1D6F8A46A}"/>
              </a:ext>
            </a:extLst>
          </p:cNvPr>
          <p:cNvSpPr/>
          <p:nvPr/>
        </p:nvSpPr>
        <p:spPr>
          <a:xfrm>
            <a:off x="821677" y="5757184"/>
            <a:ext cx="181023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(Van der Kolk, 1989)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0" y="228600"/>
            <a:ext cx="91432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 anchorCtr="1"/>
          <a:lstStyle/>
          <a:p>
            <a:pPr algn="ctr">
              <a:lnSpc>
                <a:spcPct val="100000"/>
              </a:lnSpc>
            </a:pPr>
            <a:r>
              <a:rPr lang="en-US" sz="4000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Definition of Toxic Stress</a:t>
            </a:r>
            <a:endParaRPr lang="en-US" sz="4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33" name="CustomShape 2"/>
          <p:cNvSpPr/>
          <p:nvPr/>
        </p:nvSpPr>
        <p:spPr>
          <a:xfrm>
            <a:off x="0" y="1952624"/>
            <a:ext cx="9143280" cy="4172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114480"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Toxic stress is a strong, unrelieved experience </a:t>
            </a:r>
          </a:p>
          <a:p>
            <a:pPr marL="114480"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that can adversely affect healthy development, particularly in a child. Without caring adults to </a:t>
            </a:r>
          </a:p>
          <a:p>
            <a:pPr marL="114480"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buffer children, the unrelenting stress caused by extreme neglect, poverty, or abuse can weaken the </a:t>
            </a:r>
          </a:p>
          <a:p>
            <a:pPr marL="114480"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developing brain and have long-term consequences </a:t>
            </a:r>
          </a:p>
          <a:p>
            <a:pPr marL="114480"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on both physical and mental health</a:t>
            </a: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3"/>
          <p:cNvSpPr/>
          <p:nvPr/>
        </p:nvSpPr>
        <p:spPr>
          <a:xfrm>
            <a:off x="819150" y="5753205"/>
            <a:ext cx="556200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(National Scientific Council on the Developing Child 2007)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CustomShape 4"/>
          <p:cNvSpPr/>
          <p:nvPr/>
        </p:nvSpPr>
        <p:spPr>
          <a:xfrm>
            <a:off x="4572000" y="6448425"/>
            <a:ext cx="3829050" cy="33253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BFDFF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DejaVu Sans"/>
              </a:rPr>
              <a:t>© S. Covington, 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0" y="228600"/>
            <a:ext cx="9143280" cy="9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 anchorCtr="1"/>
          <a:lstStyle/>
          <a:p>
            <a:pPr algn="ctr">
              <a:lnSpc>
                <a:spcPct val="100000"/>
              </a:lnSpc>
            </a:pPr>
            <a:r>
              <a:rPr lang="en-US" sz="4000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Tahoma"/>
              </a:rPr>
              <a:t>Relentless Stress</a:t>
            </a:r>
            <a:endParaRPr lang="en-US" sz="4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78" name="CustomShape 2"/>
          <p:cNvSpPr/>
          <p:nvPr/>
        </p:nvSpPr>
        <p:spPr>
          <a:xfrm>
            <a:off x="5157689" y="1743240"/>
            <a:ext cx="3916017" cy="37302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6520" indent="-457200">
              <a:lnSpc>
                <a:spcPct val="90000"/>
              </a:lnSpc>
              <a:spcAft>
                <a:spcPts val="1200"/>
              </a:spcAft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Hunger</a:t>
            </a:r>
          </a:p>
          <a:p>
            <a:pPr marL="686520" indent="-457200">
              <a:lnSpc>
                <a:spcPct val="90000"/>
              </a:lnSpc>
              <a:spcAft>
                <a:spcPts val="1200"/>
              </a:spcAft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Racism</a:t>
            </a:r>
          </a:p>
          <a:p>
            <a:pPr marL="686520" indent="-457200">
              <a:lnSpc>
                <a:spcPct val="90000"/>
              </a:lnSpc>
              <a:spcAft>
                <a:spcPts val="1200"/>
              </a:spcAft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Sexism</a:t>
            </a:r>
          </a:p>
          <a:p>
            <a:pPr marL="686520" indent="-457200">
              <a:lnSpc>
                <a:spcPct val="90000"/>
              </a:lnSpc>
              <a:spcAft>
                <a:spcPts val="1200"/>
              </a:spcAft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Domestic Violence</a:t>
            </a:r>
          </a:p>
          <a:p>
            <a:pPr marL="686520" indent="-457200">
              <a:lnSpc>
                <a:spcPct val="90000"/>
              </a:lnSpc>
              <a:spcAft>
                <a:spcPts val="1200"/>
              </a:spcAft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Chronic Illness</a:t>
            </a:r>
          </a:p>
          <a:p>
            <a:pPr marL="686520" indent="-457200">
              <a:lnSpc>
                <a:spcPct val="90000"/>
              </a:lnSpc>
              <a:spcAft>
                <a:spcPts val="1200"/>
              </a:spcAft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Mental Illness</a:t>
            </a:r>
          </a:p>
          <a:p>
            <a:pPr marL="686520" indent="-457200">
              <a:lnSpc>
                <a:spcPct val="90000"/>
              </a:lnSpc>
              <a:spcAft>
                <a:spcPts val="1200"/>
              </a:spcAft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Bullying</a:t>
            </a:r>
          </a:p>
        </p:txBody>
      </p:sp>
      <p:sp>
        <p:nvSpPr>
          <p:cNvPr id="379" name="CustomShape 3"/>
          <p:cNvSpPr/>
          <p:nvPr/>
        </p:nvSpPr>
        <p:spPr>
          <a:xfrm>
            <a:off x="1407739" y="5824058"/>
            <a:ext cx="3819524" cy="33253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BFD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S. Bloom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1D70D0-A314-4FEE-B7EC-B5EE05E1FF56}"/>
              </a:ext>
            </a:extLst>
          </p:cNvPr>
          <p:cNvSpPr/>
          <p:nvPr/>
        </p:nvSpPr>
        <p:spPr>
          <a:xfrm>
            <a:off x="0" y="1743240"/>
            <a:ext cx="5418275" cy="373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6520" indent="-457200">
              <a:lnSpc>
                <a:spcPct val="90000"/>
              </a:lnSpc>
              <a:spcAft>
                <a:spcPts val="1200"/>
              </a:spcAft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Poverty or Near Poverty</a:t>
            </a:r>
          </a:p>
          <a:p>
            <a:pPr marL="686520" indent="-457200">
              <a:lnSpc>
                <a:spcPct val="90000"/>
              </a:lnSpc>
              <a:spcAft>
                <a:spcPts val="1200"/>
              </a:spcAft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Severe Injury</a:t>
            </a:r>
          </a:p>
          <a:p>
            <a:pPr marL="686520" indent="-457200">
              <a:lnSpc>
                <a:spcPct val="90000"/>
              </a:lnSpc>
              <a:spcAft>
                <a:spcPts val="1200"/>
              </a:spcAft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Illness in Close Family</a:t>
            </a:r>
          </a:p>
          <a:p>
            <a:pPr marL="686520" indent="-457200">
              <a:lnSpc>
                <a:spcPct val="90000"/>
              </a:lnSpc>
              <a:spcAft>
                <a:spcPts val="1200"/>
              </a:spcAft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Incarceration</a:t>
            </a:r>
          </a:p>
          <a:p>
            <a:pPr marL="686520" indent="-457200">
              <a:lnSpc>
                <a:spcPct val="90000"/>
              </a:lnSpc>
              <a:spcAft>
                <a:spcPts val="1200"/>
              </a:spcAft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Parenting Alone</a:t>
            </a:r>
          </a:p>
          <a:p>
            <a:pPr marL="686520" indent="-457200">
              <a:lnSpc>
                <a:spcPct val="90000"/>
              </a:lnSpc>
              <a:spcAft>
                <a:spcPts val="1200"/>
              </a:spcAft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Multi-challenged Children</a:t>
            </a:r>
          </a:p>
          <a:p>
            <a:pPr marL="686520" indent="-457200">
              <a:lnSpc>
                <a:spcPct val="90000"/>
              </a:lnSpc>
              <a:spcAft>
                <a:spcPts val="1200"/>
              </a:spcAft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Multigenerational Caregiving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0" y="173160"/>
            <a:ext cx="9143280" cy="11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 anchorCtr="1"/>
          <a:lstStyle/>
          <a:p>
            <a:pPr algn="ctr">
              <a:lnSpc>
                <a:spcPct val="90000"/>
              </a:lnSpc>
            </a:pPr>
            <a:r>
              <a:rPr lang="en-US" sz="4000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Tahoma"/>
              </a:rPr>
              <a:t>Trauma’s Impact on the Brain &amp; Body</a:t>
            </a:r>
            <a:endParaRPr lang="en-US" sz="4000" strike="noStrike" spc="-1" dirty="0">
              <a:solidFill>
                <a:srgbClr val="F7D97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4572000" y="6438900"/>
            <a:ext cx="3810000" cy="3420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BFD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S. Covington, Ph.D., 2016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1242652" y="1494000"/>
            <a:ext cx="6657976" cy="48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Person experiences trauma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Brain and body become overwhelmed; nervous system is unable to return to equilibrium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Trauma goes untreated; person stays in </a:t>
            </a: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“stress response” mode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Cues continue to trigger trauma</a:t>
            </a: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 (e.g. loud voices, searches, cell extractions)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Person reacts to trauma cues </a:t>
            </a: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from a state of fear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6" name="CustomShape 4"/>
          <p:cNvSpPr/>
          <p:nvPr/>
        </p:nvSpPr>
        <p:spPr>
          <a:xfrm rot="5400000">
            <a:off x="4389801" y="1946400"/>
            <a:ext cx="343800" cy="36396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7D97F"/>
          </a:solidFill>
          <a:ln>
            <a:solidFill>
              <a:srgbClr val="FFFF6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7" name="CustomShape 5"/>
          <p:cNvSpPr/>
          <p:nvPr/>
        </p:nvSpPr>
        <p:spPr>
          <a:xfrm rot="5400000">
            <a:off x="4399740" y="3042630"/>
            <a:ext cx="343800" cy="36396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7D97F"/>
          </a:solidFill>
          <a:ln>
            <a:solidFill>
              <a:srgbClr val="FFFF6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8" name="CustomShape 6"/>
          <p:cNvSpPr/>
          <p:nvPr/>
        </p:nvSpPr>
        <p:spPr>
          <a:xfrm rot="5400000">
            <a:off x="4399740" y="4130580"/>
            <a:ext cx="343800" cy="36396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7D97F"/>
          </a:solidFill>
          <a:ln>
            <a:solidFill>
              <a:srgbClr val="FFFF6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9" name="CustomShape 7"/>
          <p:cNvSpPr/>
          <p:nvPr/>
        </p:nvSpPr>
        <p:spPr>
          <a:xfrm rot="5400000">
            <a:off x="4399740" y="5237250"/>
            <a:ext cx="343800" cy="36396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7D97F"/>
          </a:solidFill>
          <a:ln>
            <a:solidFill>
              <a:srgbClr val="FFFF6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456480" y="273960"/>
            <a:ext cx="822888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1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360"/>
            <a:ext cx="9143280" cy="685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0" y="228600"/>
            <a:ext cx="9144000" cy="11906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000" tIns="65160" rIns="81000" bIns="40320" anchor="b"/>
          <a:lstStyle/>
          <a:p>
            <a:pPr algn="ctr">
              <a:lnSpc>
                <a:spcPct val="95000"/>
              </a:lnSpc>
            </a:pPr>
            <a:r>
              <a:rPr lang="en-US" sz="4000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Tahoma"/>
              </a:rPr>
              <a:t>Trauma and the Brain</a:t>
            </a:r>
            <a:endParaRPr lang="en-US" sz="4000" strike="noStrike" spc="-1" dirty="0">
              <a:solidFill>
                <a:srgbClr val="F7D97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0" y="2238374"/>
            <a:ext cx="8696325" cy="3952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000" tIns="91080" rIns="81000" bIns="40320"/>
          <a:lstStyle/>
          <a:p>
            <a:pPr marL="1372320" lvl="2" indent="-457200">
              <a:buClr>
                <a:srgbClr val="F7D97F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Trauma disrupts the chemistry of the brain and can predispose people to alcohol and drug use, eating disorders, self-injurious behavior and mental health problems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371600" lvl="2" indent="-457200">
              <a:buClr>
                <a:srgbClr val="F7D97F"/>
              </a:buClr>
              <a:buFont typeface="Arial" panose="020B0604020202020204" pitchFamily="34" charset="0"/>
              <a:buChar char="•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372320" lvl="2" indent="-457200">
              <a:buClr>
                <a:srgbClr val="F7D97F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When trauma occurs in childhood, it can have lasting effects on brain development 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0" y="152399"/>
            <a:ext cx="9144000" cy="1247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63360" rIns="81720" bIns="40680" anchor="b"/>
          <a:lstStyle/>
          <a:p>
            <a:pPr algn="ctr"/>
            <a:r>
              <a:rPr lang="en-US" sz="4000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Tahoma"/>
              </a:rPr>
              <a:t>Trauma and the Brain:</a:t>
            </a:r>
            <a:endParaRPr lang="en-US" sz="4000" strike="noStrike" spc="-1" dirty="0">
              <a:solidFill>
                <a:srgbClr val="F7D97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en-US" sz="4000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Tahoma"/>
              </a:rPr>
              <a:t>The Limbic System</a:t>
            </a:r>
            <a:endParaRPr lang="en-US" sz="4000" strike="noStrike" spc="-1" dirty="0">
              <a:solidFill>
                <a:srgbClr val="F7D97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894946" y="1487723"/>
            <a:ext cx="7957226" cy="5113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53640" rIns="81720" bIns="40680"/>
          <a:lstStyle/>
          <a:p>
            <a:pPr marL="426960" indent="-320040">
              <a:spcAft>
                <a:spcPts val="1200"/>
              </a:spcAft>
              <a:buClr>
                <a:srgbClr val="F7D97F"/>
              </a:buClr>
              <a:buSzPct val="100000"/>
              <a:buFont typeface="Arial"/>
              <a:buChar char="•"/>
            </a:pPr>
            <a:r>
              <a:rPr lang="en-US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Stores highly charged emotional events, positive and negative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26960" indent="-320040">
              <a:spcAft>
                <a:spcPts val="1200"/>
              </a:spcAft>
              <a:buClr>
                <a:srgbClr val="F7D97F"/>
              </a:buClr>
              <a:buSzPct val="100000"/>
              <a:buFont typeface="Arial"/>
              <a:buChar char="•"/>
            </a:pPr>
            <a:r>
              <a:rPr lang="en-US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Processes the sense of smell directly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26960" indent="-320040">
              <a:spcAft>
                <a:spcPts val="1200"/>
              </a:spcAft>
              <a:buClr>
                <a:srgbClr val="F7D97F"/>
              </a:buClr>
              <a:buSzPct val="100000"/>
              <a:buFont typeface="Arial"/>
              <a:buChar char="•"/>
            </a:pPr>
            <a:r>
              <a:rPr lang="en-US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Is the center of bonding and social connectedness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26960" indent="-320040">
              <a:spcAft>
                <a:spcPts val="1200"/>
              </a:spcAft>
              <a:buClr>
                <a:srgbClr val="F7D97F"/>
              </a:buClr>
              <a:buSzPct val="100000"/>
              <a:buFont typeface="Arial"/>
              <a:buChar char="•"/>
            </a:pPr>
            <a:r>
              <a:rPr lang="en-US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Sets emotional tone, attitude, shading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26960" indent="-320040">
              <a:spcAft>
                <a:spcPts val="1200"/>
              </a:spcAft>
              <a:buClr>
                <a:srgbClr val="F7D97F"/>
              </a:buClr>
              <a:buSzPct val="100000"/>
              <a:buFont typeface="Arial"/>
              <a:buChar char="•"/>
            </a:pPr>
            <a:r>
              <a:rPr lang="en-US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Tags events as internally important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26960" indent="-320040">
              <a:spcAft>
                <a:spcPts val="1200"/>
              </a:spcAft>
              <a:buClr>
                <a:srgbClr val="F7D97F"/>
              </a:buClr>
              <a:buSzPct val="100000"/>
              <a:buFont typeface="Arial"/>
              <a:buChar char="•"/>
            </a:pPr>
            <a:r>
              <a:rPr lang="en-US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Controls appetite and sleep cycle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26960" indent="-320040">
              <a:spcAft>
                <a:spcPts val="1200"/>
              </a:spcAft>
              <a:buClr>
                <a:srgbClr val="F7D97F"/>
              </a:buClr>
              <a:buSzPct val="100000"/>
              <a:buFont typeface="Arial"/>
              <a:buChar char="•"/>
            </a:pPr>
            <a:r>
              <a:rPr lang="en-US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Modulates libido (sexual desire)</a:t>
            </a:r>
          </a:p>
          <a:p>
            <a:pPr marL="426960" indent="-320040">
              <a:spcAft>
                <a:spcPts val="1200"/>
              </a:spcAft>
              <a:buClr>
                <a:srgbClr val="F7D97F"/>
              </a:buClr>
              <a:buSzPct val="100000"/>
              <a:buFont typeface="Arial"/>
              <a:buChar char="•"/>
            </a:pPr>
            <a:r>
              <a:rPr lang="en-US" sz="25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When the limbic system is less active, you experience calm and a more positive attitude</a:t>
            </a:r>
            <a:endParaRPr lang="en-US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341360" lvl="2" indent="-320040">
              <a:spcAft>
                <a:spcPts val="600"/>
              </a:spcAft>
              <a:buClr>
                <a:srgbClr val="F7D97F"/>
              </a:buClr>
              <a:buSzPct val="100000"/>
              <a:buFont typeface="Arial"/>
              <a:buChar char="•"/>
            </a:pPr>
            <a:endParaRPr lang="en-US" sz="25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ea typeface="Tahoma"/>
            </a:endParaRPr>
          </a:p>
          <a:p>
            <a:pPr marL="1341360" lvl="2" indent="-320040">
              <a:spcAft>
                <a:spcPts val="600"/>
              </a:spcAft>
              <a:buClr>
                <a:srgbClr val="F7D97F"/>
              </a:buClr>
              <a:buSzPct val="100000"/>
              <a:buFont typeface="Arial"/>
              <a:buChar char="•"/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0" y="207720"/>
            <a:ext cx="9144000" cy="127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63360" rIns="81720" bIns="40680" anchor="b"/>
          <a:lstStyle/>
          <a:p>
            <a:pPr algn="ctr"/>
            <a:r>
              <a:rPr lang="en-US" sz="4000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Tahoma"/>
              </a:rPr>
              <a:t>Trauma and </a:t>
            </a:r>
            <a:r>
              <a:rPr lang="en-US" sz="4000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Tahoma"/>
              </a:rPr>
              <a:t>t</a:t>
            </a:r>
            <a:r>
              <a:rPr lang="en-US" sz="4000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Tahoma"/>
              </a:rPr>
              <a:t>he Brain:</a:t>
            </a:r>
            <a:endParaRPr lang="en-US" sz="4000" strike="noStrike" spc="-1" dirty="0">
              <a:solidFill>
                <a:srgbClr val="F7D97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en-US" sz="4000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Tahoma"/>
              </a:rPr>
              <a:t>The Limbic System</a:t>
            </a:r>
            <a:endParaRPr lang="en-US" sz="4000" strike="noStrike" spc="-1" dirty="0">
              <a:solidFill>
                <a:srgbClr val="F7D97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428017" y="1657578"/>
            <a:ext cx="8486775" cy="468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53640" rIns="81720" bIns="40680"/>
          <a:lstStyle/>
          <a:p>
            <a:pPr marL="426960" indent="-320040">
              <a:spcAft>
                <a:spcPts val="1800"/>
              </a:spcAft>
              <a:buClr>
                <a:srgbClr val="F7D97F"/>
              </a:buClr>
              <a:buSzPct val="100000"/>
              <a:buFont typeface="Arial"/>
              <a:buChar char="•"/>
            </a:pPr>
            <a:r>
              <a:rPr lang="en-US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When the limbic system is inflamed (i.e., as a result of trauma or stress), you experience more negativity, hyperarousal and/or depression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26960" indent="-320040">
              <a:spcAft>
                <a:spcPts val="1800"/>
              </a:spcAft>
              <a:buClr>
                <a:srgbClr val="F7D97F"/>
              </a:buClr>
              <a:buSzPct val="100000"/>
              <a:buFont typeface="Arial"/>
              <a:buChar char="•"/>
            </a:pPr>
            <a:r>
              <a:rPr lang="en-US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The limbic system in women is proportionately larger than in men, providing them with increased ability to bond and experience and express emotions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26960" indent="-320040">
              <a:spcAft>
                <a:spcPts val="1800"/>
              </a:spcAft>
              <a:buClr>
                <a:srgbClr val="F7D97F"/>
              </a:buClr>
              <a:buSzPct val="100000"/>
              <a:buFont typeface="Arial"/>
              <a:buChar char="•"/>
            </a:pPr>
            <a:r>
              <a:rPr lang="en-US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This also makes women more susceptible to depression and other emotional imbalances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26960" indent="-320040">
              <a:spcAft>
                <a:spcPts val="1800"/>
              </a:spcAft>
              <a:buClr>
                <a:srgbClr val="F7D97F"/>
              </a:buClr>
              <a:buSzPct val="100000"/>
              <a:buFont typeface="Arial"/>
              <a:buChar char="•"/>
            </a:pPr>
            <a:r>
              <a:rPr lang="en-US" sz="25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When the fear response is triggered, it is powerful and immediate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274620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FEB8-8D71-410F-A178-368D49F5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7825"/>
          </a:xfrm>
        </p:spPr>
        <p:txBody>
          <a:bodyPr/>
          <a:lstStyle/>
          <a:p>
            <a:pPr algn="ctr"/>
            <a:br>
              <a:rPr lang="en-US" sz="4000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ea typeface="Tahoma"/>
              </a:rPr>
            </a:br>
            <a:r>
              <a:rPr lang="en-US" sz="4000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Trauma and the Brain:</a:t>
            </a:r>
            <a:br>
              <a:rPr lang="en-US" sz="4000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3200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Neurotransmitter Disruption During </a:t>
            </a:r>
            <a:br>
              <a:rPr lang="en-US" sz="3200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ea typeface="Tahoma"/>
              </a:rPr>
            </a:br>
            <a:r>
              <a:rPr lang="en-US" sz="3200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the Stress Response</a:t>
            </a:r>
            <a:br>
              <a:rPr lang="en-US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0808E-E31C-4D27-B27E-E34302D9C9F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0" y="1647825"/>
            <a:ext cx="9144000" cy="3887213"/>
          </a:xfrm>
        </p:spPr>
        <p:txBody>
          <a:bodyPr anchor="t"/>
          <a:lstStyle/>
          <a:p>
            <a:pPr marL="907020" lvl="1" indent="-342900">
              <a:lnSpc>
                <a:spcPct val="100000"/>
              </a:lnSpc>
              <a:buClr>
                <a:srgbClr val="FFC000"/>
              </a:buClr>
              <a:buSzPct val="100000"/>
            </a:pPr>
            <a:r>
              <a:rPr lang="en-US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Serotonin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 </a:t>
            </a:r>
            <a:r>
              <a:rPr lang="en-US" sz="2000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(responsible for emotional stability and homeostasis)</a:t>
            </a:r>
            <a:endParaRPr lang="en-US" sz="20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1364220" lvl="2" indent="-342900">
              <a:lnSpc>
                <a:spcPct val="100000"/>
              </a:lnSpc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When this system is disrupted, people experience depression </a:t>
            </a:r>
          </a:p>
          <a:p>
            <a:pPr marL="564120" lvl="1" indent="0">
              <a:lnSpc>
                <a:spcPct val="100000"/>
              </a:lnSpc>
              <a:buClr>
                <a:srgbClr val="FFC000"/>
              </a:buClr>
              <a:buSzPct val="100000"/>
              <a:buNone/>
            </a:pP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           and have a tendency to repeat maladaptive behaviors. This can </a:t>
            </a:r>
          </a:p>
          <a:p>
            <a:pPr marL="564120" lvl="1" indent="0">
              <a:lnSpc>
                <a:spcPct val="100000"/>
              </a:lnSpc>
              <a:buClr>
                <a:srgbClr val="FFC000"/>
              </a:buClr>
              <a:buSzPct val="100000"/>
              <a:buNone/>
            </a:pP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           also cause sleep and appetite irregularities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907020" lvl="1" indent="-342900">
              <a:lnSpc>
                <a:spcPct val="100000"/>
              </a:lnSpc>
              <a:buClr>
                <a:srgbClr val="FFC000"/>
              </a:buClr>
              <a:buSzPct val="100000"/>
            </a:pPr>
            <a:endParaRPr lang="en-US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ea typeface="Tahoma"/>
            </a:endParaRPr>
          </a:p>
          <a:p>
            <a:pPr marL="907020" lvl="1" indent="-342900">
              <a:lnSpc>
                <a:spcPct val="100000"/>
              </a:lnSpc>
              <a:buClr>
                <a:srgbClr val="FFC000"/>
              </a:buClr>
              <a:buSzPct val="100000"/>
            </a:pPr>
            <a:r>
              <a:rPr lang="en-US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Dopamine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 </a:t>
            </a:r>
            <a:r>
              <a:rPr lang="en-US" sz="2000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(responsible for drive and pleasure rewards)</a:t>
            </a:r>
            <a:endParaRPr lang="en-US" sz="20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1364220" lvl="2" indent="-342900">
              <a:lnSpc>
                <a:spcPct val="100000"/>
              </a:lnSpc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Disruption of this neurotransmitter can create low motivation,</a:t>
            </a:r>
          </a:p>
          <a:p>
            <a:pPr marL="1021320" lvl="2" indent="0">
              <a:lnSpc>
                <a:spcPct val="100000"/>
              </a:lnSpc>
              <a:buClr>
                <a:srgbClr val="FFC000"/>
              </a:buClr>
              <a:buSzPct val="100000"/>
              <a:buNone/>
            </a:pP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     avoidance, or hyper-arousal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907020" lvl="1" indent="-342900">
              <a:lnSpc>
                <a:spcPct val="100000"/>
              </a:lnSpc>
              <a:buClr>
                <a:srgbClr val="FFC000"/>
              </a:buClr>
              <a:buSzPct val="100000"/>
            </a:pPr>
            <a:endParaRPr lang="en-US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ea typeface="Tahoma"/>
            </a:endParaRPr>
          </a:p>
          <a:p>
            <a:pPr marL="907020" lvl="1" indent="-342900">
              <a:lnSpc>
                <a:spcPct val="100000"/>
              </a:lnSpc>
              <a:buClr>
                <a:srgbClr val="FFC000"/>
              </a:buClr>
              <a:buSzPct val="100000"/>
            </a:pPr>
            <a:r>
              <a:rPr lang="en-US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Opioid Peptides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 </a:t>
            </a:r>
            <a:r>
              <a:rPr lang="en-US" sz="2000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(endogenous pain relievers)</a:t>
            </a:r>
            <a:endParaRPr lang="en-US" sz="20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1364220" lvl="2" indent="-342900">
              <a:lnSpc>
                <a:spcPct val="100000"/>
              </a:lnSpc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Disruption of this neurotransmitter can create a pain sensitivity, </a:t>
            </a:r>
          </a:p>
          <a:p>
            <a:pPr marL="1021320" lvl="2" indent="0">
              <a:lnSpc>
                <a:spcPct val="100000"/>
              </a:lnSpc>
              <a:buClr>
                <a:srgbClr val="FFC000"/>
              </a:buClr>
              <a:buSzPct val="100000"/>
              <a:buNone/>
            </a:pP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Tahoma"/>
              </a:rPr>
              <a:t>     low pain tolerance, or numbing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2925D6-3CAE-4707-8793-245C0ED22826}"/>
              </a:ext>
            </a:extLst>
          </p:cNvPr>
          <p:cNvSpPr/>
          <p:nvPr/>
        </p:nvSpPr>
        <p:spPr>
          <a:xfrm>
            <a:off x="0" y="540832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920" indent="0" algn="ctr">
              <a:lnSpc>
                <a:spcPct val="100000"/>
              </a:lnSpc>
              <a:buClr>
                <a:srgbClr val="FFC000"/>
              </a:buClr>
              <a:buSzPct val="100000"/>
              <a:buNone/>
            </a:pPr>
            <a:r>
              <a:rPr lang="en-US" sz="4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Disruption of these systems can become chronic</a:t>
            </a:r>
            <a:endParaRPr lang="en-US" sz="4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0404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01E465E7-4B70-4C89-806A-9AB372A8C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1852"/>
            <a:ext cx="9144000" cy="143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GB" altLang="en-US" sz="4000" dirty="0">
                <a:solidFill>
                  <a:srgbClr val="F7D97F"/>
                </a:solidFill>
                <a:latin typeface="+mj-lt"/>
              </a:rPr>
              <a:t>Drug and Alcohol Use Interfere with Primary Survival Pathways in the Brain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F7D51B96-2BAF-49C4-847E-7A12E03F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6487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502024" lvl="7" indent="-342900">
              <a:spcBef>
                <a:spcPts val="650"/>
              </a:spcBef>
              <a:buClr>
                <a:srgbClr val="F7D97F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latin typeface="+mn-lt"/>
            </a:endParaRPr>
          </a:p>
          <a:p>
            <a:pPr marL="3616324" lvl="7" indent="-457200">
              <a:spcBef>
                <a:spcPts val="650"/>
              </a:spcBef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n-lt"/>
              </a:rPr>
              <a:t>Automatic</a:t>
            </a:r>
          </a:p>
          <a:p>
            <a:pPr marL="3387724" lvl="7" indent="-457200">
              <a:spcBef>
                <a:spcPts val="650"/>
              </a:spcBef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+mn-lt"/>
            </a:endParaRPr>
          </a:p>
          <a:p>
            <a:pPr marL="3616324" lvl="7" indent="-457200">
              <a:spcBef>
                <a:spcPts val="650"/>
              </a:spcBef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n-lt"/>
              </a:rPr>
              <a:t>Semi-Automatic</a:t>
            </a:r>
          </a:p>
          <a:p>
            <a:pPr marL="3616324" lvl="7" indent="-457200">
              <a:spcBef>
                <a:spcPts val="650"/>
              </a:spcBef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+mn-lt"/>
            </a:endParaRPr>
          </a:p>
          <a:p>
            <a:pPr marL="3616324" lvl="7" indent="-457200">
              <a:spcBef>
                <a:spcPts val="650"/>
              </a:spcBef>
              <a:buClr>
                <a:srgbClr val="F7D97F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n-lt"/>
              </a:rPr>
              <a:t>Voluntary</a:t>
            </a:r>
          </a:p>
        </p:txBody>
      </p:sp>
    </p:spTree>
    <p:extLst>
      <p:ext uri="{BB962C8B-B14F-4D97-AF65-F5344CB8AC3E}">
        <p14:creationId xmlns:p14="http://schemas.microsoft.com/office/powerpoint/2010/main" val="2827664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0" y="190620"/>
            <a:ext cx="9143280" cy="971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 anchorCtr="1"/>
          <a:lstStyle/>
          <a:p>
            <a:pPr algn="ctr">
              <a:lnSpc>
                <a:spcPct val="100000"/>
              </a:lnSpc>
            </a:pPr>
            <a:r>
              <a:rPr lang="en-US" sz="4000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Tahoma"/>
              </a:rPr>
              <a:t>Triggers</a:t>
            </a:r>
            <a:endParaRPr lang="en-US" sz="4000" strike="noStrike" spc="-1" dirty="0">
              <a:solidFill>
                <a:srgbClr val="F7D97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1" y="2095500"/>
            <a:ext cx="9143280" cy="3790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A trigger is an external stimulus that sets off 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a physical or emotional reaction in a person. 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The stimulus can be a sight, a sound, a smell, 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a person, a place, a </a:t>
            </a:r>
            <a:r>
              <a:rPr lang="en-US" sz="2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behaviour</a:t>
            </a: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, or anything </a:t>
            </a:r>
          </a:p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that reminds you of the traumatic event.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84" name="CustomShape 3"/>
          <p:cNvSpPr/>
          <p:nvPr/>
        </p:nvSpPr>
        <p:spPr>
          <a:xfrm>
            <a:off x="4572000" y="6438900"/>
            <a:ext cx="3810000" cy="3420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BFD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S. Covington, Ph.D., 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0" y="30600"/>
            <a:ext cx="9143280" cy="80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 anchorCtr="1"/>
          <a:lstStyle/>
          <a:p>
            <a:pPr algn="ctr">
              <a:lnSpc>
                <a:spcPct val="100000"/>
              </a:lnSpc>
            </a:pPr>
            <a:r>
              <a:rPr lang="en-US" sz="4000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Process of Trauma</a:t>
            </a:r>
            <a:endParaRPr lang="en-US" sz="4000" strike="noStrike" spc="-1" dirty="0">
              <a:solidFill>
                <a:srgbClr val="F7D97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92" name="CustomShape 2"/>
          <p:cNvSpPr/>
          <p:nvPr/>
        </p:nvSpPr>
        <p:spPr>
          <a:xfrm>
            <a:off x="4572000" y="6450840"/>
            <a:ext cx="3810000" cy="330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US" sz="1400" b="0" strike="noStrike" spc="-1">
                <a:solidFill>
                  <a:srgbClr val="FBFD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S. Covington, Ph.D., 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3"/>
          <p:cNvSpPr/>
          <p:nvPr/>
        </p:nvSpPr>
        <p:spPr>
          <a:xfrm>
            <a:off x="1447920" y="839160"/>
            <a:ext cx="6247800" cy="54288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Traumatic Event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Overwhelms the physical and psychological coping skills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CustomShape 4"/>
          <p:cNvSpPr/>
          <p:nvPr/>
        </p:nvSpPr>
        <p:spPr>
          <a:xfrm>
            <a:off x="2347920" y="2683800"/>
            <a:ext cx="4087080" cy="256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5"/>
          <p:cNvSpPr/>
          <p:nvPr/>
        </p:nvSpPr>
        <p:spPr>
          <a:xfrm>
            <a:off x="1447920" y="2562120"/>
            <a:ext cx="6247800" cy="81648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Sensitized Nervous System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Changes in the Brain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Brain-Body Connection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CustomShape 6"/>
          <p:cNvSpPr/>
          <p:nvPr/>
        </p:nvSpPr>
        <p:spPr>
          <a:xfrm>
            <a:off x="1447920" y="3474000"/>
            <a:ext cx="6247800" cy="75600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Psychological and Physical Distress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Current stressors, Reminders of trauma (triggers)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Sensations, Images, Behavior, Emotions, Memory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CustomShape 7"/>
          <p:cNvSpPr/>
          <p:nvPr/>
        </p:nvSpPr>
        <p:spPr>
          <a:xfrm>
            <a:off x="1447920" y="4316040"/>
            <a:ext cx="6250680" cy="33012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ctr" anchorCtr="1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Emotional and/or Physical Responses</a:t>
            </a:r>
            <a:r>
              <a:rPr lang="en-US" sz="1600" b="0" strike="noStrike" spc="-1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8"/>
          <p:cNvSpPr/>
          <p:nvPr/>
        </p:nvSpPr>
        <p:spPr>
          <a:xfrm>
            <a:off x="152280" y="4741920"/>
            <a:ext cx="1751760" cy="155952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ctr" anchorCtr="1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Retreat</a:t>
            </a:r>
            <a:r>
              <a:rPr lang="en-US" sz="16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Isolation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Dissociation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Depression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Anxiety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9"/>
          <p:cNvSpPr/>
          <p:nvPr/>
        </p:nvSpPr>
        <p:spPr>
          <a:xfrm>
            <a:off x="2057400" y="4755600"/>
            <a:ext cx="2361600" cy="154620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ctr" anchorCtr="1"/>
          <a:lstStyle/>
          <a:p>
            <a:pPr algn="ctr"/>
            <a:r>
              <a:rPr lang="en-US" sz="1600" b="1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Harmful Behavior</a:t>
            </a:r>
            <a:r>
              <a:rPr lang="en-US" sz="16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Self</a:t>
            </a:r>
            <a:r>
              <a:rPr lang="en-US" sz="16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Substance use disorders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Eating disorders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Deliberate self-harm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Suicidal actions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CustomShape 10"/>
          <p:cNvSpPr/>
          <p:nvPr/>
        </p:nvSpPr>
        <p:spPr>
          <a:xfrm>
            <a:off x="2171880" y="2212560"/>
            <a:ext cx="4771440" cy="256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11"/>
          <p:cNvSpPr/>
          <p:nvPr/>
        </p:nvSpPr>
        <p:spPr>
          <a:xfrm>
            <a:off x="1447920" y="1475280"/>
            <a:ext cx="6247800" cy="96912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Response to Trauma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Fight, Flight or Freeze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Altered state of consciousness, Body sensations,</a:t>
            </a: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Numbing,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Hyper-vigilance, Hyper-arousal, Collapse 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CustomShape 12"/>
          <p:cNvSpPr/>
          <p:nvPr/>
        </p:nvSpPr>
        <p:spPr>
          <a:xfrm>
            <a:off x="4572000" y="4768920"/>
            <a:ext cx="2133000" cy="153252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ctr" anchorCtr="1"/>
          <a:lstStyle/>
          <a:p>
            <a:pPr algn="ctr"/>
            <a:r>
              <a:rPr lang="en-US" sz="1600" b="1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Harmful Behavior</a:t>
            </a:r>
            <a:r>
              <a:rPr lang="en-US" sz="16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Others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Aggression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Violence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Rages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Threats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3" name="CustomShape 13"/>
          <p:cNvSpPr/>
          <p:nvPr/>
        </p:nvSpPr>
        <p:spPr>
          <a:xfrm>
            <a:off x="6858000" y="4768920"/>
            <a:ext cx="2133000" cy="153252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ctr" anchorCtr="1"/>
          <a:lstStyle/>
          <a:p>
            <a:pPr algn="ctr"/>
            <a:r>
              <a:rPr lang="en-US" sz="1600" b="1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Physical Health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Issues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Lung disease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Heart disease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Autoimmune disorders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254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Obesity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C5BA26-638B-44DF-8819-18A4BEA9D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6" y="124151"/>
            <a:ext cx="7523428" cy="660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65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6E0D8A39-7EBE-4E1B-8DCC-E7A53BBE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8059"/>
            <a:ext cx="91440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 dirty="0">
                <a:solidFill>
                  <a:srgbClr val="F7D97F"/>
                </a:solidFill>
                <a:latin typeface="+mj-lt"/>
              </a:rPr>
              <a:t>Vulnerability to Addictive Disease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0E52959-6AF7-429A-B189-A0EA8B32B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9685"/>
            <a:ext cx="9144000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en-US" sz="2800" dirty="0">
                <a:latin typeface="+mn-lt"/>
              </a:rPr>
              <a:t>50% - 60% GENETIC</a:t>
            </a:r>
          </a:p>
          <a:p>
            <a:pPr algn="ctr">
              <a:spcBef>
                <a:spcPct val="0"/>
              </a:spcBef>
              <a:buClrTx/>
            </a:pPr>
            <a:endParaRPr lang="en-GB" altLang="en-US" sz="8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dirty="0">
                <a:latin typeface="+mn-lt"/>
              </a:rPr>
              <a:t>40% - 50% ENVIRONMENTAL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+mn-lt"/>
              </a:rPr>
              <a:t>Early Onset of Use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+mn-lt"/>
              </a:rPr>
              <a:t>Chemical Environment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+mn-lt"/>
              </a:rPr>
              <a:t>Adverse Childhood Experiences</a:t>
            </a: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Poor Nutrition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+mn-lt"/>
              </a:rPr>
              <a:t>High Stress Levels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+mn-lt"/>
              </a:rPr>
              <a:t>Inadequate Coping Skills</a:t>
            </a: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Chronic Illness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+mn-lt"/>
              </a:rPr>
              <a:t>Grief &amp; Loss</a:t>
            </a:r>
            <a:r>
              <a:rPr lang="en-GB" altLang="en-US" sz="24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15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22E4-ED16-48C2-B5C6-5CB932184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96465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7D97F"/>
                </a:solidFill>
              </a:rPr>
              <a:t>Posttraumatic Growth</a:t>
            </a:r>
            <a:endParaRPr lang="en-US" sz="1800" dirty="0">
              <a:solidFill>
                <a:srgbClr val="F7D97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C7B6D7-9D53-4B74-B19A-D89CEF804616}"/>
              </a:ext>
            </a:extLst>
          </p:cNvPr>
          <p:cNvSpPr txBox="1"/>
          <p:nvPr/>
        </p:nvSpPr>
        <p:spPr>
          <a:xfrm>
            <a:off x="542925" y="1685925"/>
            <a:ext cx="8229240" cy="3990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200000"/>
              </a:lnSpc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Positive changes from a major life crisis</a:t>
            </a:r>
          </a:p>
          <a:p>
            <a:pPr marL="457200" indent="-457200">
              <a:lnSpc>
                <a:spcPct val="200000"/>
              </a:lnSpc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Searching for good in the terrible</a:t>
            </a:r>
          </a:p>
          <a:p>
            <a:pPr marL="457200" indent="-457200">
              <a:lnSpc>
                <a:spcPct val="200000"/>
              </a:lnSpc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Beyond resilience</a:t>
            </a:r>
          </a:p>
          <a:p>
            <a:pPr marL="457200" indent="-457200">
              <a:lnSpc>
                <a:spcPct val="200000"/>
              </a:lnSpc>
              <a:buClr>
                <a:srgbClr val="F7D97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Catalyst for higher level of functioning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D86EA-32CE-47ED-AA42-D9332D718646}"/>
              </a:ext>
            </a:extLst>
          </p:cNvPr>
          <p:cNvSpPr txBox="1"/>
          <p:nvPr/>
        </p:nvSpPr>
        <p:spPr>
          <a:xfrm>
            <a:off x="1438274" y="5590823"/>
            <a:ext cx="3057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Calhoun and </a:t>
            </a:r>
            <a:r>
              <a:rPr lang="en-US" sz="1400" dirty="0" err="1">
                <a:solidFill>
                  <a:srgbClr val="FFFFFF"/>
                </a:solidFill>
              </a:rPr>
              <a:t>Tedeshchi</a:t>
            </a:r>
            <a:r>
              <a:rPr lang="en-US" sz="1400" dirty="0">
                <a:solidFill>
                  <a:srgbClr val="FFFFFF"/>
                </a:solidFill>
              </a:rPr>
              <a:t> 1999, 2013</a:t>
            </a:r>
          </a:p>
        </p:txBody>
      </p:sp>
    </p:spTree>
    <p:extLst>
      <p:ext uri="{BB962C8B-B14F-4D97-AF65-F5344CB8AC3E}">
        <p14:creationId xmlns:p14="http://schemas.microsoft.com/office/powerpoint/2010/main" val="1967163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22E4-ED16-48C2-B5C6-5CB932184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100"/>
            <a:ext cx="8229240" cy="96465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7D97F"/>
                </a:solidFill>
              </a:rPr>
              <a:t>Posttraumatic Growth </a:t>
            </a:r>
            <a:r>
              <a:rPr lang="en-US" sz="1800" dirty="0">
                <a:solidFill>
                  <a:srgbClr val="F7D97F"/>
                </a:solidFill>
              </a:rPr>
              <a:t>(cont.)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C7B6D7-9D53-4B74-B19A-D89CEF804616}"/>
              </a:ext>
            </a:extLst>
          </p:cNvPr>
          <p:cNvSpPr txBox="1"/>
          <p:nvPr/>
        </p:nvSpPr>
        <p:spPr>
          <a:xfrm>
            <a:off x="457200" y="1047750"/>
            <a:ext cx="8229240" cy="518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rgbClr val="F7D97F"/>
              </a:buClr>
            </a:pPr>
            <a:r>
              <a:rPr lang="en-US" sz="2800" dirty="0">
                <a:solidFill>
                  <a:srgbClr val="F7D97F"/>
                </a:solidFill>
              </a:rPr>
              <a:t>Personal Strength</a:t>
            </a:r>
          </a:p>
          <a:p>
            <a:pPr>
              <a:buClr>
                <a:srgbClr val="F7D97F"/>
              </a:buClr>
            </a:pPr>
            <a:r>
              <a:rPr lang="en-US" sz="2400" dirty="0">
                <a:solidFill>
                  <a:srgbClr val="FFFFFF"/>
                </a:solidFill>
              </a:rPr>
              <a:t>	Vulnerability </a:t>
            </a:r>
            <a:r>
              <a:rPr lang="en-US" sz="2400" dirty="0">
                <a:solidFill>
                  <a:srgbClr val="F7D97F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 Powerlessness can paradoxically 	boost self-confidence</a:t>
            </a:r>
          </a:p>
          <a:p>
            <a:pPr>
              <a:buClr>
                <a:srgbClr val="F7D97F"/>
              </a:buClr>
            </a:pPr>
            <a:endParaRPr lang="en-US" sz="12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>
              <a:buClr>
                <a:srgbClr val="F7D97F"/>
              </a:buClr>
            </a:pPr>
            <a:r>
              <a:rPr lang="en-US" sz="2800" dirty="0">
                <a:solidFill>
                  <a:srgbClr val="F7D97F"/>
                </a:solidFill>
                <a:sym typeface="Wingdings" panose="05000000000000000000" pitchFamily="2" charset="2"/>
              </a:rPr>
              <a:t>Relationships</a:t>
            </a:r>
          </a:p>
          <a:p>
            <a:pPr>
              <a:buClr>
                <a:srgbClr val="F7D97F"/>
              </a:buClr>
            </a:pPr>
            <a:r>
              <a:rPr 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	Bonding on a deeper level after tragedy</a:t>
            </a:r>
          </a:p>
          <a:p>
            <a:pPr>
              <a:buClr>
                <a:srgbClr val="F7D97F"/>
              </a:buClr>
            </a:pPr>
            <a:endParaRPr lang="en-US" sz="1200" dirty="0">
              <a:solidFill>
                <a:srgbClr val="F7D97F"/>
              </a:solidFill>
              <a:sym typeface="Wingdings" panose="05000000000000000000" pitchFamily="2" charset="2"/>
            </a:endParaRPr>
          </a:p>
          <a:p>
            <a:pPr>
              <a:buClr>
                <a:srgbClr val="F7D97F"/>
              </a:buClr>
            </a:pPr>
            <a:r>
              <a:rPr lang="en-US" sz="2800" dirty="0">
                <a:solidFill>
                  <a:srgbClr val="F7D97F"/>
                </a:solidFill>
                <a:sym typeface="Wingdings" panose="05000000000000000000" pitchFamily="2" charset="2"/>
              </a:rPr>
              <a:t>Greater Life Appreciation</a:t>
            </a:r>
          </a:p>
          <a:p>
            <a:pPr>
              <a:buClr>
                <a:srgbClr val="F7D97F"/>
              </a:buClr>
            </a:pPr>
            <a:r>
              <a:rPr 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	Can shift perspective to focus on gratitude and joy</a:t>
            </a:r>
          </a:p>
          <a:p>
            <a:pPr>
              <a:buClr>
                <a:srgbClr val="F7D97F"/>
              </a:buClr>
            </a:pPr>
            <a:endParaRPr lang="en-US" sz="1200" dirty="0">
              <a:solidFill>
                <a:srgbClr val="F7D97F"/>
              </a:solidFill>
              <a:sym typeface="Wingdings" panose="05000000000000000000" pitchFamily="2" charset="2"/>
            </a:endParaRPr>
          </a:p>
          <a:p>
            <a:pPr>
              <a:buClr>
                <a:srgbClr val="F7D97F"/>
              </a:buClr>
            </a:pPr>
            <a:r>
              <a:rPr lang="en-US" sz="2800" dirty="0">
                <a:solidFill>
                  <a:srgbClr val="F7D97F"/>
                </a:solidFill>
                <a:sym typeface="Wingdings" panose="05000000000000000000" pitchFamily="2" charset="2"/>
              </a:rPr>
              <a:t>Beliefs</a:t>
            </a:r>
          </a:p>
          <a:p>
            <a:pPr>
              <a:buClr>
                <a:srgbClr val="F7D97F"/>
              </a:buClr>
            </a:pPr>
            <a:r>
              <a:rPr 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	May change or be reinforced by grief</a:t>
            </a:r>
          </a:p>
          <a:p>
            <a:pPr>
              <a:buClr>
                <a:srgbClr val="F7D97F"/>
              </a:buClr>
            </a:pPr>
            <a:endParaRPr lang="en-US" sz="1200" dirty="0">
              <a:solidFill>
                <a:srgbClr val="F7D97F"/>
              </a:solidFill>
              <a:sym typeface="Wingdings" panose="05000000000000000000" pitchFamily="2" charset="2"/>
            </a:endParaRPr>
          </a:p>
          <a:p>
            <a:pPr>
              <a:buClr>
                <a:srgbClr val="F7D97F"/>
              </a:buClr>
            </a:pPr>
            <a:r>
              <a:rPr lang="en-US" sz="2800" dirty="0">
                <a:solidFill>
                  <a:srgbClr val="F7D97F"/>
                </a:solidFill>
                <a:sym typeface="Wingdings" panose="05000000000000000000" pitchFamily="2" charset="2"/>
              </a:rPr>
              <a:t>New Possibilities</a:t>
            </a:r>
          </a:p>
          <a:p>
            <a:pPr>
              <a:buClr>
                <a:srgbClr val="F7D97F"/>
              </a:buClr>
            </a:pPr>
            <a:r>
              <a:rPr 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	Perceive new opportunities and pursue them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D86EA-32CE-47ED-AA42-D9332D718646}"/>
              </a:ext>
            </a:extLst>
          </p:cNvPr>
          <p:cNvSpPr txBox="1"/>
          <p:nvPr/>
        </p:nvSpPr>
        <p:spPr>
          <a:xfrm>
            <a:off x="1314449" y="6362348"/>
            <a:ext cx="3057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Calhoun and </a:t>
            </a:r>
            <a:r>
              <a:rPr lang="en-US" sz="1400" dirty="0" err="1">
                <a:solidFill>
                  <a:srgbClr val="FFFFFF"/>
                </a:solidFill>
              </a:rPr>
              <a:t>Tedeshchi</a:t>
            </a:r>
            <a:r>
              <a:rPr lang="en-US" sz="1400" dirty="0">
                <a:solidFill>
                  <a:srgbClr val="FFFFFF"/>
                </a:solidFill>
              </a:rPr>
              <a:t> 1999, 2013</a:t>
            </a:r>
          </a:p>
        </p:txBody>
      </p:sp>
    </p:spTree>
    <p:extLst>
      <p:ext uri="{BB962C8B-B14F-4D97-AF65-F5344CB8AC3E}">
        <p14:creationId xmlns:p14="http://schemas.microsoft.com/office/powerpoint/2010/main" val="3143611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4161DF-80FD-4ABC-9F9D-423B69F7A19A}"/>
              </a:ext>
            </a:extLst>
          </p:cNvPr>
          <p:cNvSpPr/>
          <p:nvPr/>
        </p:nvSpPr>
        <p:spPr>
          <a:xfrm>
            <a:off x="471488" y="1834618"/>
            <a:ext cx="8243887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SzPct val="85000"/>
            </a:pPr>
            <a:r>
              <a:rPr lang="en-US" altLang="en-US" sz="2800" dirty="0">
                <a:solidFill>
                  <a:schemeClr val="bg1"/>
                </a:solidFill>
              </a:rPr>
              <a:t>Five factors to promote healing of the brain: </a:t>
            </a:r>
          </a:p>
          <a:p>
            <a:pPr>
              <a:lnSpc>
                <a:spcPct val="110000"/>
              </a:lnSpc>
              <a:buSzPct val="85000"/>
            </a:pPr>
            <a:endParaRPr lang="en-US" altLang="en-US" sz="28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SzPct val="85000"/>
            </a:pPr>
            <a:r>
              <a:rPr lang="en-US" altLang="en-US" sz="2800" b="1" dirty="0">
                <a:solidFill>
                  <a:schemeClr val="bg1"/>
                </a:solidFill>
              </a:rPr>
              <a:t>			S</a:t>
            </a:r>
            <a:r>
              <a:rPr lang="en-US" altLang="en-US" sz="2800" dirty="0">
                <a:solidFill>
                  <a:schemeClr val="bg1"/>
                </a:solidFill>
              </a:rPr>
              <a:t>ocial Connectivity</a:t>
            </a:r>
          </a:p>
          <a:p>
            <a:pPr>
              <a:lnSpc>
                <a:spcPct val="120000"/>
              </a:lnSpc>
              <a:spcBef>
                <a:spcPts val="900"/>
              </a:spcBef>
              <a:buSzPct val="85000"/>
            </a:pPr>
            <a:r>
              <a:rPr lang="en-US" altLang="en-US" sz="2800" dirty="0">
                <a:solidFill>
                  <a:schemeClr val="bg1"/>
                </a:solidFill>
              </a:rPr>
              <a:t>			</a:t>
            </a:r>
            <a:r>
              <a:rPr lang="en-US" altLang="en-US" sz="2800" b="1" dirty="0">
                <a:solidFill>
                  <a:schemeClr val="bg1"/>
                </a:solidFill>
              </a:rPr>
              <a:t>E</a:t>
            </a:r>
            <a:r>
              <a:rPr lang="en-US" altLang="en-US" sz="2800" dirty="0">
                <a:solidFill>
                  <a:schemeClr val="bg1"/>
                </a:solidFill>
              </a:rPr>
              <a:t>xercise</a:t>
            </a:r>
          </a:p>
          <a:p>
            <a:pPr>
              <a:lnSpc>
                <a:spcPct val="120000"/>
              </a:lnSpc>
              <a:spcBef>
                <a:spcPts val="900"/>
              </a:spcBef>
              <a:buSzPct val="85000"/>
            </a:pPr>
            <a:r>
              <a:rPr lang="en-US" altLang="en-US" sz="2800" dirty="0">
                <a:solidFill>
                  <a:schemeClr val="bg1"/>
                </a:solidFill>
              </a:rPr>
              <a:t>			</a:t>
            </a:r>
            <a:r>
              <a:rPr lang="en-US" altLang="en-US" sz="2800" b="1" dirty="0">
                <a:solidFill>
                  <a:schemeClr val="bg1"/>
                </a:solidFill>
              </a:rPr>
              <a:t>E</a:t>
            </a:r>
            <a:r>
              <a:rPr lang="en-US" altLang="en-US" sz="2800" dirty="0">
                <a:solidFill>
                  <a:schemeClr val="bg1"/>
                </a:solidFill>
              </a:rPr>
              <a:t>ducation</a:t>
            </a:r>
          </a:p>
          <a:p>
            <a:pPr>
              <a:lnSpc>
                <a:spcPct val="120000"/>
              </a:lnSpc>
              <a:spcBef>
                <a:spcPts val="900"/>
              </a:spcBef>
              <a:buSzPct val="85000"/>
            </a:pPr>
            <a:r>
              <a:rPr lang="en-US" altLang="en-US" sz="2800" dirty="0">
                <a:solidFill>
                  <a:schemeClr val="bg1"/>
                </a:solidFill>
              </a:rPr>
              <a:t>			</a:t>
            </a:r>
            <a:r>
              <a:rPr lang="en-US" altLang="en-US" sz="2800" b="1" dirty="0">
                <a:solidFill>
                  <a:schemeClr val="bg1"/>
                </a:solidFill>
              </a:rPr>
              <a:t>D</a:t>
            </a:r>
            <a:r>
              <a:rPr lang="en-US" altLang="en-US" sz="2800" dirty="0">
                <a:solidFill>
                  <a:schemeClr val="bg1"/>
                </a:solidFill>
              </a:rPr>
              <a:t>iet</a:t>
            </a:r>
          </a:p>
          <a:p>
            <a:pPr>
              <a:lnSpc>
                <a:spcPct val="120000"/>
              </a:lnSpc>
              <a:spcBef>
                <a:spcPts val="900"/>
              </a:spcBef>
              <a:buSzPct val="85000"/>
            </a:pPr>
            <a:r>
              <a:rPr lang="en-US" altLang="en-US" sz="2800" dirty="0">
                <a:solidFill>
                  <a:schemeClr val="bg1"/>
                </a:solidFill>
              </a:rPr>
              <a:t>			</a:t>
            </a:r>
            <a:r>
              <a:rPr lang="en-US" altLang="en-US" sz="2800" b="1" dirty="0">
                <a:solidFill>
                  <a:schemeClr val="bg1"/>
                </a:solidFill>
              </a:rPr>
              <a:t>S</a:t>
            </a:r>
            <a:r>
              <a:rPr lang="en-US" altLang="en-US" sz="2800" dirty="0">
                <a:solidFill>
                  <a:schemeClr val="bg1"/>
                </a:solidFill>
              </a:rPr>
              <a:t>leep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8E71EC-C329-4570-AD7B-A7E795EC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600"/>
            <a:ext cx="9144000" cy="1078950"/>
          </a:xfrm>
        </p:spPr>
        <p:txBody>
          <a:bodyPr anchor="b"/>
          <a:lstStyle/>
          <a:p>
            <a:r>
              <a:rPr lang="en-US" sz="4000" dirty="0">
                <a:solidFill>
                  <a:srgbClr val="F7D97F"/>
                </a:solidFill>
              </a:rPr>
              <a:t>SEEDS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92E2428-3985-446A-8EFD-AEA6E97D7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1" y="6457156"/>
            <a:ext cx="17907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6800" rIns="4572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400" dirty="0">
                <a:latin typeface="Myriad Pro"/>
                <a:cs typeface="Segoe UI" panose="020B0502040204020203" pitchFamily="34" charset="0"/>
              </a:rPr>
              <a:t>© S. Covington, 2015</a:t>
            </a:r>
          </a:p>
        </p:txBody>
      </p:sp>
    </p:spTree>
    <p:extLst>
      <p:ext uri="{BB962C8B-B14F-4D97-AF65-F5344CB8AC3E}">
        <p14:creationId xmlns:p14="http://schemas.microsoft.com/office/powerpoint/2010/main" val="412251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3320D8-8466-460C-BD5D-756080F9CC56}"/>
              </a:ext>
            </a:extLst>
          </p:cNvPr>
          <p:cNvSpPr/>
          <p:nvPr/>
        </p:nvSpPr>
        <p:spPr>
          <a:xfrm>
            <a:off x="428625" y="1140013"/>
            <a:ext cx="85010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7D97F"/>
                </a:solidFill>
              </a:rPr>
              <a:t>S</a:t>
            </a:r>
            <a:r>
              <a:rPr lang="en-US" sz="3200" b="1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Social Connectivity  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</a:p>
          <a:p>
            <a:pPr marL="517525" indent="-517525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		Being in connection and relationship with others</a:t>
            </a:r>
          </a:p>
          <a:p>
            <a:pPr marL="517525" indent="-517525">
              <a:spcBef>
                <a:spcPts val="0"/>
              </a:spcBef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517525" indent="-517525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7D97F"/>
                </a:solidFill>
              </a:rPr>
              <a:t>E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Exercise	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</a:p>
          <a:p>
            <a:pPr marL="517525" indent="-517525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		Thirty minutes a day can make a big difference</a:t>
            </a:r>
          </a:p>
          <a:p>
            <a:pPr marL="517525" indent="-517525">
              <a:spcBef>
                <a:spcPts val="0"/>
              </a:spcBef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517525" indent="-517525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7D97F"/>
                </a:solidFill>
              </a:rPr>
              <a:t>E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Education</a:t>
            </a:r>
            <a:r>
              <a:rPr lang="en-US" sz="2400" dirty="0">
                <a:solidFill>
                  <a:schemeClr val="bg1"/>
                </a:solidFill>
              </a:rPr>
              <a:t>  	</a:t>
            </a:r>
          </a:p>
          <a:p>
            <a:pPr marL="517525" indent="-517525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		Learn something new each day</a:t>
            </a:r>
          </a:p>
          <a:p>
            <a:pPr marL="517525" indent="-517525">
              <a:spcBef>
                <a:spcPts val="0"/>
              </a:spcBef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517525" indent="-517525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7D97F"/>
                </a:solidFill>
              </a:rPr>
              <a:t>D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Diet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</a:p>
          <a:p>
            <a:pPr marL="517525" indent="-517525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		The food we eat either nourishes or starves our brain</a:t>
            </a:r>
          </a:p>
          <a:p>
            <a:pPr marL="517525" indent="-517525">
              <a:spcBef>
                <a:spcPts val="0"/>
              </a:spcBef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517525" indent="-517525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7D97F"/>
                </a:solidFill>
              </a:rPr>
              <a:t>S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Sleep</a:t>
            </a:r>
            <a:endParaRPr lang="en-US" sz="2400" dirty="0">
              <a:solidFill>
                <a:schemeClr val="bg1"/>
              </a:solidFill>
            </a:endParaRPr>
          </a:p>
          <a:p>
            <a:pPr marL="517525" indent="-517525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		Our brains and our bodies need to rest and regenerate 	each day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6F1A1D-2AEA-4895-B32E-4382A192C193}"/>
              </a:ext>
            </a:extLst>
          </p:cNvPr>
          <p:cNvSpPr txBox="1">
            <a:spLocks/>
          </p:cNvSpPr>
          <p:nvPr/>
        </p:nvSpPr>
        <p:spPr>
          <a:xfrm>
            <a:off x="0" y="273600"/>
            <a:ext cx="9144000" cy="8122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7D97F"/>
                </a:solidFill>
              </a:rPr>
              <a:t>SEEDS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E8BAE79-F079-4819-805F-612626D6F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1" y="6457156"/>
            <a:ext cx="17907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6800" rIns="4572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400" dirty="0">
                <a:latin typeface="Myriad Pro"/>
                <a:cs typeface="Segoe UI" panose="020B0502040204020203" pitchFamily="34" charset="0"/>
              </a:rPr>
              <a:t>© S. Covington, 2015</a:t>
            </a:r>
          </a:p>
        </p:txBody>
      </p:sp>
    </p:spTree>
    <p:extLst>
      <p:ext uri="{BB962C8B-B14F-4D97-AF65-F5344CB8AC3E}">
        <p14:creationId xmlns:p14="http://schemas.microsoft.com/office/powerpoint/2010/main" val="1772499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">
            <a:extLst>
              <a:ext uri="{FF2B5EF4-FFF2-40B4-BE49-F238E27FC236}">
                <a16:creationId xmlns:a16="http://schemas.microsoft.com/office/drawing/2014/main" id="{B20385F7-4D84-4958-955F-F4071314E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" y="257175"/>
            <a:ext cx="9144000" cy="8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dirty="0">
                <a:solidFill>
                  <a:srgbClr val="F7D97F"/>
                </a:solidFill>
              </a:rPr>
              <a:t>Happiness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FF3F8D-23DE-4D50-B3DB-B0DF8622C9F3}"/>
              </a:ext>
            </a:extLst>
          </p:cNvPr>
          <p:cNvSpPr/>
          <p:nvPr/>
        </p:nvSpPr>
        <p:spPr>
          <a:xfrm>
            <a:off x="402430" y="1196974"/>
            <a:ext cx="83820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7D97F"/>
              </a:buClr>
            </a:pPr>
            <a:r>
              <a:rPr lang="en-US" sz="2800" dirty="0">
                <a:solidFill>
                  <a:schemeClr val="bg1"/>
                </a:solidFill>
              </a:rPr>
              <a:t>Research indicates that spending 2 minutes each day doing 1 of these things for the next 21 days will increase your happiness:</a:t>
            </a:r>
          </a:p>
          <a:p>
            <a:pPr lvl="0">
              <a:buClr>
                <a:srgbClr val="F7D97F"/>
              </a:buClr>
            </a:pPr>
            <a:endParaRPr lang="en-US" sz="2000" dirty="0">
              <a:solidFill>
                <a:schemeClr val="lt1"/>
              </a:solidFill>
            </a:endParaRPr>
          </a:p>
          <a:p>
            <a:pPr lvl="0">
              <a:buClr>
                <a:srgbClr val="F7D97F"/>
              </a:buClr>
            </a:pPr>
            <a:r>
              <a:rPr lang="en-US" sz="2400" dirty="0">
                <a:solidFill>
                  <a:srgbClr val="F7D97F"/>
                </a:solidFill>
              </a:rPr>
              <a:t>1)  </a:t>
            </a:r>
            <a:r>
              <a:rPr lang="en-US" sz="2400" dirty="0">
                <a:solidFill>
                  <a:schemeClr val="lt1"/>
                </a:solidFill>
              </a:rPr>
              <a:t>Write </a:t>
            </a:r>
            <a:r>
              <a:rPr lang="en-US" sz="2400" dirty="0">
                <a:solidFill>
                  <a:srgbClr val="FFFFFF"/>
                </a:solidFill>
              </a:rPr>
              <a:t>down 3 things </a:t>
            </a:r>
            <a:r>
              <a:rPr lang="en-US" sz="2400" dirty="0">
                <a:solidFill>
                  <a:schemeClr val="lt1"/>
                </a:solidFill>
              </a:rPr>
              <a:t>you’re grateful for</a:t>
            </a:r>
          </a:p>
          <a:p>
            <a:pPr lvl="0">
              <a:buClr>
                <a:srgbClr val="F7D97F"/>
              </a:buClr>
            </a:pPr>
            <a:endParaRPr lang="en-US" dirty="0">
              <a:solidFill>
                <a:schemeClr val="lt1"/>
              </a:solidFill>
            </a:endParaRPr>
          </a:p>
          <a:p>
            <a:pPr lvl="0">
              <a:buClr>
                <a:srgbClr val="F7D97F"/>
              </a:buClr>
            </a:pPr>
            <a:r>
              <a:rPr lang="en-US" sz="2400" dirty="0">
                <a:solidFill>
                  <a:srgbClr val="F7D97F"/>
                </a:solidFill>
              </a:rPr>
              <a:t>2)  </a:t>
            </a:r>
            <a:r>
              <a:rPr lang="en-US" sz="2400" dirty="0">
                <a:solidFill>
                  <a:schemeClr val="lt1"/>
                </a:solidFill>
              </a:rPr>
              <a:t>Write in your diary or journal </a:t>
            </a:r>
            <a:r>
              <a:rPr lang="en-US" sz="2400" dirty="0">
                <a:solidFill>
                  <a:srgbClr val="FFFFFF"/>
                </a:solidFill>
              </a:rPr>
              <a:t>about 1 </a:t>
            </a:r>
            <a:r>
              <a:rPr lang="en-US" sz="2400" dirty="0">
                <a:solidFill>
                  <a:schemeClr val="lt1"/>
                </a:solidFill>
              </a:rPr>
              <a:t>positive experience   </a:t>
            </a:r>
          </a:p>
          <a:p>
            <a:pPr lvl="0">
              <a:buClr>
                <a:srgbClr val="F7D97F"/>
              </a:buClr>
            </a:pPr>
            <a:r>
              <a:rPr lang="en-US" sz="2400" dirty="0">
                <a:solidFill>
                  <a:schemeClr val="lt1"/>
                </a:solidFill>
              </a:rPr>
              <a:t>      you’ve had in the last 24 hours</a:t>
            </a:r>
          </a:p>
          <a:p>
            <a:pPr lvl="0">
              <a:buClr>
                <a:srgbClr val="F7D97F"/>
              </a:buClr>
            </a:pPr>
            <a:endParaRPr lang="en-US" dirty="0">
              <a:solidFill>
                <a:schemeClr val="lt1"/>
              </a:solidFill>
            </a:endParaRPr>
          </a:p>
          <a:p>
            <a:pPr lvl="0">
              <a:buClr>
                <a:srgbClr val="F7D97F"/>
              </a:buClr>
            </a:pPr>
            <a:r>
              <a:rPr lang="en-US" sz="2400" dirty="0">
                <a:solidFill>
                  <a:srgbClr val="F7D97F"/>
                </a:solidFill>
              </a:rPr>
              <a:t>3)  </a:t>
            </a:r>
            <a:r>
              <a:rPr lang="en-US" sz="2400" dirty="0">
                <a:solidFill>
                  <a:schemeClr val="lt1"/>
                </a:solidFill>
              </a:rPr>
              <a:t>Learn to meditate, to teach your brain to focus</a:t>
            </a:r>
          </a:p>
          <a:p>
            <a:pPr lvl="0">
              <a:buClr>
                <a:srgbClr val="F7D97F"/>
              </a:buClr>
            </a:pPr>
            <a:endParaRPr lang="en-US" dirty="0">
              <a:solidFill>
                <a:schemeClr val="lt1"/>
              </a:solidFill>
            </a:endParaRPr>
          </a:p>
          <a:p>
            <a:pPr lvl="0">
              <a:buClr>
                <a:srgbClr val="F7D97F"/>
              </a:buClr>
            </a:pPr>
            <a:r>
              <a:rPr lang="en-US" sz="2400" dirty="0">
                <a:solidFill>
                  <a:srgbClr val="F7D97F"/>
                </a:solidFill>
              </a:rPr>
              <a:t>4)  </a:t>
            </a:r>
            <a:r>
              <a:rPr lang="en-US" sz="2400" dirty="0">
                <a:solidFill>
                  <a:schemeClr val="lt1"/>
                </a:solidFill>
              </a:rPr>
              <a:t>Use the first e-mail/text you write every day to praise or  </a:t>
            </a:r>
          </a:p>
          <a:p>
            <a:pPr lvl="0">
              <a:buClr>
                <a:srgbClr val="F7D97F"/>
              </a:buClr>
            </a:pPr>
            <a:r>
              <a:rPr lang="en-US" sz="2400" dirty="0">
                <a:solidFill>
                  <a:schemeClr val="lt1"/>
                </a:solidFill>
              </a:rPr>
              <a:t>      thank someone you know, or say something nice to the </a:t>
            </a:r>
          </a:p>
          <a:p>
            <a:pPr lvl="0">
              <a:buClr>
                <a:srgbClr val="F7D97F"/>
              </a:buClr>
            </a:pPr>
            <a:r>
              <a:rPr lang="en-US" sz="2400" dirty="0">
                <a:solidFill>
                  <a:schemeClr val="lt1"/>
                </a:solidFill>
              </a:rPr>
              <a:t>      first person you see each day</a:t>
            </a:r>
          </a:p>
        </p:txBody>
      </p:sp>
    </p:spTree>
    <p:extLst>
      <p:ext uri="{BB962C8B-B14F-4D97-AF65-F5344CB8AC3E}">
        <p14:creationId xmlns:p14="http://schemas.microsoft.com/office/powerpoint/2010/main" val="1383178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38FA5-9D65-43B4-8F6D-6629F7AB5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8" y="145073"/>
            <a:ext cx="7025053" cy="65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8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F81711D3-55B8-450D-A23F-9C9B84952D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351" y="416134"/>
            <a:ext cx="8799385" cy="58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24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A8E85DE-500D-49F6-9770-D33775325D86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9144000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7D97F"/>
                </a:solidFill>
              </a:rPr>
              <a:t>Spiral of Trauma, </a:t>
            </a:r>
          </a:p>
          <a:p>
            <a:pPr algn="ctr"/>
            <a:r>
              <a:rPr lang="en-US" sz="4000" dirty="0">
                <a:solidFill>
                  <a:srgbClr val="F7D97F"/>
                </a:solidFill>
              </a:rPr>
              <a:t>Addiction, Recovery and Healing</a:t>
            </a:r>
          </a:p>
        </p:txBody>
      </p:sp>
      <p:pic>
        <p:nvPicPr>
          <p:cNvPr id="7" name="Picture 6" descr="113_Spiral.png">
            <a:extLst>
              <a:ext uri="{FF2B5EF4-FFF2-40B4-BE49-F238E27FC236}">
                <a16:creationId xmlns:a16="http://schemas.microsoft.com/office/drawing/2014/main" id="{2256635F-3317-4181-818A-E8C154C928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452" y="1722783"/>
            <a:ext cx="6172200" cy="4343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192779-C473-4CE1-AE52-D9A977CB111F}"/>
              </a:ext>
            </a:extLst>
          </p:cNvPr>
          <p:cNvSpPr txBox="1">
            <a:spLocks/>
          </p:cNvSpPr>
          <p:nvPr/>
        </p:nvSpPr>
        <p:spPr>
          <a:xfrm>
            <a:off x="3086100" y="1722783"/>
            <a:ext cx="2971800" cy="487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Transformation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0539A8-6BC3-4DF6-B5A8-FB9BACDE86E4}"/>
              </a:ext>
            </a:extLst>
          </p:cNvPr>
          <p:cNvSpPr txBox="1">
            <a:spLocks/>
          </p:cNvSpPr>
          <p:nvPr/>
        </p:nvSpPr>
        <p:spPr>
          <a:xfrm>
            <a:off x="576470" y="4512364"/>
            <a:ext cx="2509630" cy="1388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Trauma and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Addiction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(constriction)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B49CA9-1D47-4872-94C4-8D961BDD9D7C}"/>
              </a:ext>
            </a:extLst>
          </p:cNvPr>
          <p:cNvSpPr txBox="1">
            <a:spLocks/>
          </p:cNvSpPr>
          <p:nvPr/>
        </p:nvSpPr>
        <p:spPr>
          <a:xfrm>
            <a:off x="6057900" y="4515676"/>
            <a:ext cx="2509630" cy="138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Recovery and Healing (expansion)</a:t>
            </a:r>
          </a:p>
        </p:txBody>
      </p:sp>
    </p:spTree>
    <p:extLst>
      <p:ext uri="{BB962C8B-B14F-4D97-AF65-F5344CB8AC3E}">
        <p14:creationId xmlns:p14="http://schemas.microsoft.com/office/powerpoint/2010/main" val="1977034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21B34BDF-B261-47F2-95AF-635649EBAB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153" y="414779"/>
            <a:ext cx="8764832" cy="57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09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597240" y="1685925"/>
            <a:ext cx="8029440" cy="2982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en-US" sz="3600" b="1" strike="noStrike" spc="-1" dirty="0">
                <a:solidFill>
                  <a:srgbClr val="F7D97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Carol Ackley, LADC</a:t>
            </a:r>
            <a:endParaRPr lang="en-US" sz="3600" b="0" strike="noStrike" spc="-1" dirty="0">
              <a:solidFill>
                <a:srgbClr val="F7D97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Ackley Consulting and Training, LLC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rca0622@aol.com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612.961.3344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785EDC07-3025-4A84-B64F-0A7A0147C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217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 dirty="0">
                <a:solidFill>
                  <a:srgbClr val="F7D97F"/>
                </a:solidFill>
                <a:latin typeface="+mj-lt"/>
              </a:rPr>
              <a:t>Neurotransmission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39305A9E-5E28-4382-9305-21E835719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9457"/>
            <a:ext cx="67818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261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6E5B714A-A673-4431-B240-AF6A57D3D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7833"/>
            <a:ext cx="91440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rgbClr val="F7D97F"/>
                </a:solidFill>
                <a:latin typeface="+mj-lt"/>
              </a:rPr>
              <a:t>Neurotransmission &amp; Addiction</a:t>
            </a: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04AFD62D-5198-446D-BF54-409584943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9"/>
          <a:stretch/>
        </p:blipFill>
        <p:spPr bwMode="auto">
          <a:xfrm>
            <a:off x="628650" y="1577008"/>
            <a:ext cx="7886700" cy="471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909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91EB-B57E-492F-9043-E419DCFA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7D97F"/>
                </a:solidFill>
              </a:rPr>
              <a:t>Endorphins vs. Morphine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688E20-F7C6-4684-B7FF-36E9DF2A0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12" l="836" r="96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7" y="1773951"/>
            <a:ext cx="3846441" cy="3642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5528FA-EAAE-4A3F-AA9A-C35D183B9D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r="16978" b="1961"/>
          <a:stretch/>
        </p:blipFill>
        <p:spPr>
          <a:xfrm>
            <a:off x="5004709" y="1834871"/>
            <a:ext cx="3503364" cy="35210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7975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91EB-B57E-492F-9043-E419DCFA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7D97F"/>
                </a:solidFill>
              </a:rPr>
              <a:t>Dopamine vs. Cocaine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C8F0B-31A3-4983-A8FE-7EA7DB048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2" b="97492" l="3816" r="961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1651"/>
            <a:ext cx="3983806" cy="3787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B0F11-1A58-49C1-8135-3086EB9E4A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t="934" r="19068" b="2341"/>
          <a:stretch/>
        </p:blipFill>
        <p:spPr>
          <a:xfrm>
            <a:off x="4929630" y="1829052"/>
            <a:ext cx="3568325" cy="35326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2166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EA54AF80-9A91-45C4-8EF6-5CD0DF85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 dirty="0">
                <a:solidFill>
                  <a:srgbClr val="F7D97F"/>
                </a:solidFill>
                <a:latin typeface="+mj-lt"/>
              </a:rPr>
              <a:t>Neurotransmitters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2C6CB991-0261-4BBE-B23C-6DE5C5BBF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1808"/>
            <a:ext cx="914399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700337" lvl="5" indent="-457200">
              <a:spcBef>
                <a:spcPts val="0"/>
              </a:spcBef>
              <a:buClr>
                <a:srgbClr val="E2D700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n-lt"/>
              </a:rPr>
              <a:t>Endorphins/ Enkephalins</a:t>
            </a:r>
          </a:p>
          <a:p>
            <a:pPr marL="2700337" lvl="5" indent="-457200">
              <a:spcBef>
                <a:spcPts val="0"/>
              </a:spcBef>
              <a:buClr>
                <a:srgbClr val="E2D700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+mn-lt"/>
            </a:endParaRPr>
          </a:p>
          <a:p>
            <a:pPr marL="2700337" lvl="5" indent="-457200">
              <a:spcBef>
                <a:spcPts val="0"/>
              </a:spcBef>
              <a:buClr>
                <a:srgbClr val="E2D700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n-lt"/>
              </a:rPr>
              <a:t>Serotonin</a:t>
            </a:r>
          </a:p>
          <a:p>
            <a:pPr marL="2700337" lvl="5" indent="-457200">
              <a:spcBef>
                <a:spcPts val="0"/>
              </a:spcBef>
              <a:buClr>
                <a:srgbClr val="E2D700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+mn-lt"/>
            </a:endParaRPr>
          </a:p>
          <a:p>
            <a:pPr marL="2700337" lvl="5" indent="-457200">
              <a:spcBef>
                <a:spcPts val="0"/>
              </a:spcBef>
              <a:buClr>
                <a:srgbClr val="E2D700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n-lt"/>
              </a:rPr>
              <a:t>Norepinephrine</a:t>
            </a:r>
          </a:p>
          <a:p>
            <a:pPr marL="2700337" lvl="5" indent="-457200">
              <a:spcBef>
                <a:spcPts val="0"/>
              </a:spcBef>
              <a:buClr>
                <a:srgbClr val="E2D700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+mn-lt"/>
            </a:endParaRPr>
          </a:p>
          <a:p>
            <a:pPr marL="2700337" lvl="5" indent="-457200">
              <a:spcBef>
                <a:spcPts val="0"/>
              </a:spcBef>
              <a:buClr>
                <a:srgbClr val="E2D700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n-lt"/>
              </a:rPr>
              <a:t>Dopamine</a:t>
            </a:r>
          </a:p>
          <a:p>
            <a:pPr marL="2700337" lvl="5" indent="-457200">
              <a:spcBef>
                <a:spcPts val="0"/>
              </a:spcBef>
              <a:buClr>
                <a:srgbClr val="E2D700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+mn-lt"/>
            </a:endParaRPr>
          </a:p>
          <a:p>
            <a:pPr marL="2700337" lvl="5" indent="-457200">
              <a:spcBef>
                <a:spcPts val="0"/>
              </a:spcBef>
              <a:buClr>
                <a:srgbClr val="E2D700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n-lt"/>
              </a:rPr>
              <a:t>Acetylcholine</a:t>
            </a:r>
          </a:p>
          <a:p>
            <a:pPr marL="273050" eaLnBrk="1" hangingPunct="1">
              <a:spcBef>
                <a:spcPts val="650"/>
              </a:spcBef>
              <a:buSzPct val="95000"/>
              <a:defRPr/>
            </a:pPr>
            <a:endParaRPr lang="en-GB" altLang="en-US" sz="26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19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68246AF1AAB43BF22B0483C1F06F1" ma:contentTypeVersion="13" ma:contentTypeDescription="Create a new document." ma:contentTypeScope="" ma:versionID="733080ae98461021b5b88a89bdd1cdcf">
  <xsd:schema xmlns:xsd="http://www.w3.org/2001/XMLSchema" xmlns:xs="http://www.w3.org/2001/XMLSchema" xmlns:p="http://schemas.microsoft.com/office/2006/metadata/properties" xmlns:ns3="17e7c80e-d3e3-45f9-90cc-e56073817f28" xmlns:ns4="ae6e7014-6743-4f08-ad55-d8429f5f36d7" targetNamespace="http://schemas.microsoft.com/office/2006/metadata/properties" ma:root="true" ma:fieldsID="10239fba495f2ad6dd9e4a86ecfeb04f" ns3:_="" ns4:_="">
    <xsd:import namespace="17e7c80e-d3e3-45f9-90cc-e56073817f28"/>
    <xsd:import namespace="ae6e7014-6743-4f08-ad55-d8429f5f36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7c80e-d3e3-45f9-90cc-e56073817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e7014-6743-4f08-ad55-d8429f5f36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52C9CF-7938-4C52-8942-69CE912BB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e7c80e-d3e3-45f9-90cc-e56073817f28"/>
    <ds:schemaRef ds:uri="ae6e7014-6743-4f08-ad55-d8429f5f3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2A2640-FE99-486B-96E1-E7DE5C3A94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8B071D-34DF-466D-B586-30C8C3436EA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16-8-1 SC</Template>
  <TotalTime>20358</TotalTime>
  <Words>1491</Words>
  <Application>Microsoft Office PowerPoint</Application>
  <PresentationFormat>On-screen Show (4:3)</PresentationFormat>
  <Paragraphs>358</Paragraphs>
  <Slides>42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Calibri</vt:lpstr>
      <vt:lpstr>Constantia</vt:lpstr>
      <vt:lpstr>Myriad Pro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The Neurobiology of Addiction &amp; Trauma: Intricate Links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Endorphins vs. Morphine</vt:lpstr>
      <vt:lpstr>Dopamine vs. Cocaine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Trauma and the Brain: Neurotransmitter Disruption During  the Stress Response </vt:lpstr>
      <vt:lpstr>PowerPoint Presentation</vt:lpstr>
      <vt:lpstr>PowerPoint Presentation</vt:lpstr>
      <vt:lpstr>PowerPoint Presentation</vt:lpstr>
      <vt:lpstr>PowerPoint Presentation</vt:lpstr>
      <vt:lpstr>Posttraumatic Growth</vt:lpstr>
      <vt:lpstr>Posttraumatic Growth (cont.)</vt:lpstr>
      <vt:lpstr>SEEDS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SSCIRD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Covington Office</dc:creator>
  <dc:description/>
  <cp:lastModifiedBy>Jensen, Jenessa</cp:lastModifiedBy>
  <cp:revision>1142</cp:revision>
  <cp:lastPrinted>2016-04-11T21:32:58Z</cp:lastPrinted>
  <dcterms:created xsi:type="dcterms:W3CDTF">2004-07-10T22:26:01Z</dcterms:created>
  <dcterms:modified xsi:type="dcterms:W3CDTF">2020-07-28T15:13:55Z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SSCIRD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34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86</vt:i4>
  </property>
  <property fmtid="{D5CDD505-2E9C-101B-9397-08002B2CF9AE}" pid="13" name="ContentTypeId">
    <vt:lpwstr>0x010100FDD68246AF1AAB43BF22B0483C1F06F1</vt:lpwstr>
  </property>
</Properties>
</file>